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vml" ContentType="application/vnd.openxmlformats-officedocument.vmlDrawing"/>
  <Default Extension="gif" ContentType="image/gif"/>
  <Default Extension="tif" ContentType="image/tif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5"/>
  </p:notesMasterIdLst>
  <p:sldIdLst>
    <p:sldId id="260" r:id="rId3"/>
    <p:sldId id="310" r:id="rId4"/>
    <p:sldId id="266" r:id="rId5"/>
    <p:sldId id="294" r:id="rId6"/>
    <p:sldId id="269" r:id="rId7"/>
    <p:sldId id="293" r:id="rId8"/>
    <p:sldId id="296" r:id="rId9"/>
    <p:sldId id="274" r:id="rId10"/>
    <p:sldId id="297" r:id="rId11"/>
    <p:sldId id="298" r:id="rId12"/>
    <p:sldId id="299" r:id="rId13"/>
    <p:sldId id="300" r:id="rId14"/>
    <p:sldId id="301" r:id="rId15"/>
    <p:sldId id="292" r:id="rId16"/>
    <p:sldId id="305" r:id="rId17"/>
    <p:sldId id="306" r:id="rId18"/>
    <p:sldId id="307" r:id="rId19"/>
    <p:sldId id="308" r:id="rId20"/>
    <p:sldId id="309" r:id="rId21"/>
    <p:sldId id="291" r:id="rId22"/>
    <p:sldId id="304" r:id="rId23"/>
    <p:sldId id="288" r:id="rId24"/>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1J2xy4MgXyoZzQY+Muhdwg==" hashData="ojh4nalvmhXjEpRIqpL9AvMeRVA="/>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85"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33E"/>
    <a:srgbClr val="666666"/>
    <a:srgbClr val="92D14F"/>
    <a:srgbClr val="0174AB"/>
    <a:srgbClr val="BFC0C0"/>
    <a:srgbClr val="9F9D9A"/>
    <a:srgbClr val="0A377B"/>
    <a:srgbClr val="000000"/>
    <a:srgbClr val="083F8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28" autoAdjust="0"/>
    <p:restoredTop sz="94660" autoAdjust="0"/>
  </p:normalViewPr>
  <p:slideViewPr>
    <p:cSldViewPr snapToGrid="0" showGuides="1">
      <p:cViewPr>
        <p:scale>
          <a:sx n="103" d="100"/>
          <a:sy n="103" d="100"/>
        </p:scale>
        <p:origin x="1320" y="320"/>
      </p:cViewPr>
      <p:guideLst>
        <p:guide orient="horz" pos="255"/>
        <p:guide pos="5125"/>
        <p:guide pos="1519"/>
        <p:guide orient="horz" pos="1185"/>
        <p:guide orient="horz" pos="2319"/>
        <p:guide orient="horz" pos="3226"/>
      </p:guideLst>
    </p:cSldViewPr>
  </p:slideViewPr>
  <p:outlineViewPr>
    <p:cViewPr>
      <p:scale>
        <a:sx n="33" d="100"/>
        <a:sy n="33" d="100"/>
      </p:scale>
      <p:origin x="0" y="7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15CA0-2D4A-49A8-BDFE-387C20F3FA05}" type="datetimeFigureOut">
              <a:rPr lang="zh-CN" altLang="en-US" smtClean="0"/>
              <a:t>2017/3/6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A745C1-08B4-4392-93C1-203FFF8A9937}" type="slidenum">
              <a:rPr lang="zh-CN" altLang="en-US" smtClean="0"/>
              <a:t>‹#›</a:t>
            </a:fld>
            <a:endParaRPr lang="zh-CN" altLang="en-US"/>
          </a:p>
        </p:txBody>
      </p:sp>
    </p:spTree>
    <p:extLst>
      <p:ext uri="{BB962C8B-B14F-4D97-AF65-F5344CB8AC3E}">
        <p14:creationId xmlns:p14="http://schemas.microsoft.com/office/powerpoint/2010/main" val="3200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大家好，我是来自12级的陈承。</a:t>
            </a:r>
          </a:p>
          <a:p>
            <a:endParaRPr kumimoji="1" lang="zh-CN" altLang="en-US"/>
          </a:p>
          <a:p>
            <a:r>
              <a:rPr kumimoji="1" lang="zh-CN" altLang="en-US"/>
              <a:t>我的题目是基于视觉量测的悬臂掘进机开挖定位技术研究。</a:t>
            </a:r>
          </a:p>
          <a:p>
            <a:endParaRPr kumimoji="1" lang="zh-CN" altLang="en-US"/>
          </a:p>
          <a:p>
            <a:r>
              <a:rPr kumimoji="1" lang="zh-CN" altLang="en-US"/>
              <a:t>指导老师是白云老师。</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a:t>
            </a:fld>
            <a:endParaRPr lang="zh-CN" altLang="en-US"/>
          </a:p>
        </p:txBody>
      </p:sp>
    </p:spTree>
    <p:extLst>
      <p:ext uri="{BB962C8B-B14F-4D97-AF65-F5344CB8AC3E}">
        <p14:creationId xmlns:p14="http://schemas.microsoft.com/office/powerpoint/2010/main" val="214358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模型采用MATLAB进行建模，运用了一些MATLAB自带函数的性质，需要据此进行证明。</a:t>
            </a:r>
          </a:p>
          <a:p>
            <a:endParaRPr kumimoji="1" lang="zh-CN" altLang="en-US"/>
          </a:p>
          <a:p>
            <a:r>
              <a:rPr kumimoji="1" lang="zh-CN" altLang="en-US"/>
              <a:t>对以下的一些结论我均给出了证明、</a:t>
            </a:r>
          </a:p>
          <a:p>
            <a:endParaRPr kumimoji="1" lang="zh-CN" altLang="en-US"/>
          </a:p>
          <a:p>
            <a:r>
              <a:rPr kumimoji="1" lang="zh-CN" altLang="en-US"/>
              <a:t>这里通过对图像的处理，将关于标准位置的三个正交方向非耦合的位置关系得出。</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11</a:t>
            </a:fld>
            <a:endParaRPr lang="zh-CN" altLang="en-US"/>
          </a:p>
        </p:txBody>
      </p:sp>
    </p:spTree>
    <p:extLst>
      <p:ext uri="{BB962C8B-B14F-4D97-AF65-F5344CB8AC3E}">
        <p14:creationId xmlns:p14="http://schemas.microsoft.com/office/powerpoint/2010/main" val="54732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这样的位置关系通过函数的特征值来体现，</a:t>
            </a:r>
          </a:p>
          <a:p>
            <a:endParaRPr kumimoji="1" lang="zh-CN" altLang="en-US"/>
          </a:p>
          <a:p>
            <a:r>
              <a:rPr kumimoji="1" lang="zh-CN" altLang="en-US"/>
              <a:t>提供了一个模型，直观来看，如果所摄标准画幅为4m*6m，则这些数据表明，相机实测位置比相机标准位置原理掌子面1.25倍，偏右1.25m，偏下0.7m。</a:t>
            </a:r>
          </a:p>
          <a:p>
            <a:endParaRPr kumimoji="1" lang="zh-CN" altLang="en-US"/>
          </a:p>
          <a:p>
            <a:endParaRPr kumimoji="1" lang="zh-CN" altLang="en-US"/>
          </a:p>
          <a:p>
            <a:endParaRPr kumimoji="1" lang="zh-CN" altLang="en-US"/>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12</a:t>
            </a:fld>
            <a:endParaRPr lang="zh-CN" altLang="en-US"/>
          </a:p>
        </p:txBody>
      </p:sp>
    </p:spTree>
    <p:extLst>
      <p:ext uri="{BB962C8B-B14F-4D97-AF65-F5344CB8AC3E}">
        <p14:creationId xmlns:p14="http://schemas.microsoft.com/office/powerpoint/2010/main" val="1779276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再通过空间旋转变换矩阵，可以得到悬臂式掘进机位姿的六个参量。</a:t>
            </a:r>
          </a:p>
          <a:p>
            <a:endParaRPr kumimoji="1" lang="zh-CN" altLang="en-US"/>
          </a:p>
          <a:p>
            <a:endParaRPr kumimoji="1" lang="zh-CN" altLang="en-US"/>
          </a:p>
          <a:p>
            <a:r>
              <a:rPr kumimoji="1" lang="zh-CN" altLang="en-US"/>
              <a:t>----- 会议笔记(16-6-13 11:47) -----</a:t>
            </a:r>
          </a:p>
          <a:p>
            <a:r>
              <a:rPr kumimoji="1" lang="zh-CN" altLang="en-US"/>
              <a:t>建立局部坐标系，可以得到截割头的实时位置，可以实现施工开挖可视化，辅以智能处理，进一步实现自动化。</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13</a:t>
            </a:fld>
            <a:endParaRPr lang="zh-CN" altLang="en-US"/>
          </a:p>
        </p:txBody>
      </p:sp>
    </p:spTree>
    <p:extLst>
      <p:ext uri="{BB962C8B-B14F-4D97-AF65-F5344CB8AC3E}">
        <p14:creationId xmlns:p14="http://schemas.microsoft.com/office/powerpoint/2010/main" val="203081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西南地区，地层岩溶较为发育，隧道开挖存在困难，</a:t>
            </a:r>
          </a:p>
          <a:p>
            <a:endParaRPr kumimoji="1" lang="zh-CN" altLang="en-US"/>
          </a:p>
          <a:p>
            <a:r>
              <a:rPr kumimoji="1" lang="zh-CN" altLang="en-US"/>
              <a:t>目视激光不够有效</a:t>
            </a:r>
          </a:p>
          <a:p>
            <a:endParaRPr kumimoji="1" lang="zh-CN" altLang="en-US"/>
          </a:p>
          <a:p>
            <a:r>
              <a:rPr kumimoji="1" lang="zh-CN" altLang="en-US"/>
              <a:t>底板开挖视线受遮挡</a:t>
            </a:r>
          </a:p>
          <a:p>
            <a:endParaRPr kumimoji="1" lang="zh-CN" altLang="en-US"/>
          </a:p>
          <a:p>
            <a:r>
              <a:rPr kumimoji="1" lang="zh-CN" altLang="en-US"/>
              <a:t>效率低，改进边界附近的开挖技术，迫在眉睫</a:t>
            </a:r>
          </a:p>
          <a:p>
            <a:endParaRPr kumimoji="1" lang="zh-CN" altLang="en-US"/>
          </a:p>
          <a:p>
            <a:r>
              <a:rPr kumimoji="1" lang="zh-CN" altLang="en-US"/>
              <a:t>45s</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15</a:t>
            </a:fld>
            <a:endParaRPr lang="zh-CN" altLang="en-US"/>
          </a:p>
        </p:txBody>
      </p:sp>
    </p:spTree>
    <p:extLst>
      <p:ext uri="{BB962C8B-B14F-4D97-AF65-F5344CB8AC3E}">
        <p14:creationId xmlns:p14="http://schemas.microsoft.com/office/powerpoint/2010/main" val="96767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16</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17</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18</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19</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我要讲的内容分为四点：</a:t>
            </a:r>
          </a:p>
          <a:p>
            <a:endParaRPr kumimoji="1" lang="zh-CN" altLang="en-US"/>
          </a:p>
          <a:p>
            <a:r>
              <a:rPr kumimoji="1" lang="zh-CN" altLang="en-US"/>
              <a:t>研究背景，我设计的视觉模型，试验测试，拓展总结</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3</a:t>
            </a:fld>
            <a:endParaRPr lang="zh-CN" altLang="en-US"/>
          </a:p>
        </p:txBody>
      </p:sp>
    </p:spTree>
    <p:extLst>
      <p:ext uri="{BB962C8B-B14F-4D97-AF65-F5344CB8AC3E}">
        <p14:creationId xmlns:p14="http://schemas.microsoft.com/office/powerpoint/2010/main" val="23487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首先，研究背景</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4</a:t>
            </a:fld>
            <a:endParaRPr lang="zh-CN" altLang="en-US"/>
          </a:p>
        </p:txBody>
      </p:sp>
    </p:spTree>
    <p:extLst>
      <p:ext uri="{BB962C8B-B14F-4D97-AF65-F5344CB8AC3E}">
        <p14:creationId xmlns:p14="http://schemas.microsoft.com/office/powerpoint/2010/main" val="261915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西南地区，地层岩溶较为发育，隧道开挖存在困难，</a:t>
            </a:r>
          </a:p>
          <a:p>
            <a:endParaRPr kumimoji="1" lang="zh-CN" altLang="en-US"/>
          </a:p>
          <a:p>
            <a:r>
              <a:rPr kumimoji="1" lang="zh-CN" altLang="en-US"/>
              <a:t>目视激光不够有效</a:t>
            </a:r>
          </a:p>
          <a:p>
            <a:endParaRPr kumimoji="1" lang="zh-CN" altLang="en-US"/>
          </a:p>
          <a:p>
            <a:r>
              <a:rPr kumimoji="1" lang="zh-CN" altLang="en-US"/>
              <a:t>底板开挖视线受遮挡</a:t>
            </a:r>
          </a:p>
          <a:p>
            <a:endParaRPr kumimoji="1" lang="zh-CN" altLang="en-US"/>
          </a:p>
          <a:p>
            <a:r>
              <a:rPr kumimoji="1" lang="zh-CN" altLang="en-US"/>
              <a:t>效率低，改进边界附近的开挖技术，迫在眉睫</a:t>
            </a:r>
          </a:p>
          <a:p>
            <a:endParaRPr kumimoji="1" lang="zh-CN" altLang="en-US"/>
          </a:p>
          <a:p>
            <a:r>
              <a:rPr kumimoji="1" lang="zh-CN" altLang="en-US"/>
              <a:t>45s</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5</a:t>
            </a:fld>
            <a:endParaRPr lang="zh-CN" altLang="en-US"/>
          </a:p>
        </p:txBody>
      </p:sp>
    </p:spTree>
    <p:extLst>
      <p:ext uri="{BB962C8B-B14F-4D97-AF65-F5344CB8AC3E}">
        <p14:creationId xmlns:p14="http://schemas.microsoft.com/office/powerpoint/2010/main" val="96767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基于施工实际情况，我设计了一个视觉模型</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6</a:t>
            </a:fld>
            <a:endParaRPr lang="zh-CN" altLang="en-US"/>
          </a:p>
        </p:txBody>
      </p:sp>
    </p:spTree>
    <p:extLst>
      <p:ext uri="{BB962C8B-B14F-4D97-AF65-F5344CB8AC3E}">
        <p14:creationId xmlns:p14="http://schemas.microsoft.com/office/powerpoint/2010/main" val="202020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视觉定位是近年发展起来的一种定位方法，主要是运用机器的视觉代替人的视觉。</a:t>
            </a:r>
          </a:p>
          <a:p>
            <a:endParaRPr kumimoji="1" lang="zh-CN" altLang="en-US"/>
          </a:p>
          <a:p>
            <a:r>
              <a:rPr kumimoji="1" lang="zh-CN" altLang="en-US"/>
              <a:t>然后得到图像信号，转换为数字信号后，进行图像的加工和处理，提取特征，从而指导施工。</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7</a:t>
            </a:fld>
            <a:endParaRPr lang="zh-CN" altLang="en-US"/>
          </a:p>
        </p:txBody>
      </p:sp>
    </p:spTree>
    <p:extLst>
      <p:ext uri="{BB962C8B-B14F-4D97-AF65-F5344CB8AC3E}">
        <p14:creationId xmlns:p14="http://schemas.microsoft.com/office/powerpoint/2010/main" val="156547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模型主要分为四个步骤：</a:t>
            </a:r>
          </a:p>
          <a:p>
            <a:r>
              <a:rPr kumimoji="1" lang="zh-CN" altLang="en-US"/>
              <a:t>1.首先，各个环节设立标准姿态，模型总体上均是通过与标准姿态的对比进行实时定位的。</a:t>
            </a:r>
          </a:p>
          <a:p>
            <a:endParaRPr kumimoji="1" lang="zh-CN" altLang="en-US"/>
          </a:p>
          <a:p>
            <a:r>
              <a:rPr kumimoji="1" lang="zh-CN" altLang="en-US"/>
              <a:t>2.拍照，处理照片，提取激光点。</a:t>
            </a:r>
          </a:p>
          <a:p>
            <a:endParaRPr kumimoji="1" lang="zh-CN" altLang="en-US"/>
          </a:p>
          <a:p>
            <a:r>
              <a:rPr kumimoji="1" lang="zh-CN" altLang="en-US"/>
              <a:t>3.理论分析，将对提取的几个激光点与标准激光点成像进行对比，得到相机与标准位置的差异。</a:t>
            </a:r>
          </a:p>
          <a:p>
            <a:endParaRPr kumimoji="1" lang="zh-CN" altLang="en-US"/>
          </a:p>
          <a:p>
            <a:r>
              <a:rPr kumimoji="1" lang="zh-CN" altLang="en-US"/>
              <a:t>4.通过旋转矩阵得到悬臂式掘进机的位姿，进而建立局部坐标系，得到截割头的实时位置，实现自动化定位。</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8</a:t>
            </a:fld>
            <a:endParaRPr lang="zh-CN" altLang="en-US"/>
          </a:p>
        </p:txBody>
      </p:sp>
    </p:spTree>
    <p:extLst>
      <p:ext uri="{BB962C8B-B14F-4D97-AF65-F5344CB8AC3E}">
        <p14:creationId xmlns:p14="http://schemas.microsoft.com/office/powerpoint/2010/main" val="205260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首先，设立标准位姿：</a:t>
            </a:r>
          </a:p>
          <a:p>
            <a:endParaRPr kumimoji="1" lang="zh-CN" altLang="en-US"/>
          </a:p>
          <a:p>
            <a:r>
              <a:rPr kumimoji="1" lang="zh-CN" altLang="en-US"/>
              <a:t>这里主要关注相机，注意标准位姿时，D1,D2,D3距离是标准值。</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9</a:t>
            </a:fld>
            <a:endParaRPr lang="zh-CN" altLang="en-US"/>
          </a:p>
        </p:txBody>
      </p:sp>
    </p:spTree>
    <p:extLst>
      <p:ext uri="{BB962C8B-B14F-4D97-AF65-F5344CB8AC3E}">
        <p14:creationId xmlns:p14="http://schemas.microsoft.com/office/powerpoint/2010/main" val="274225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会议笔记(16-6-13 11:46) -----</a:t>
            </a:r>
          </a:p>
          <a:p>
            <a:r>
              <a:rPr kumimoji="1" lang="zh-CN" altLang="en-US"/>
              <a:t>照片中，提取光斑中心。</a:t>
            </a:r>
          </a:p>
          <a:p>
            <a:endParaRPr kumimoji="1" lang="zh-CN" altLang="en-US"/>
          </a:p>
          <a:p>
            <a:r>
              <a:rPr kumimoji="1" lang="zh-CN" altLang="en-US"/>
              <a:t>这个图是我模拟的充满噪点的图像，噪点认为是粉尘等引起。</a:t>
            </a:r>
          </a:p>
          <a:p>
            <a:endParaRPr kumimoji="1" lang="zh-CN" altLang="en-US"/>
          </a:p>
          <a:p>
            <a:r>
              <a:rPr kumimoji="1" lang="zh-CN" altLang="en-US"/>
              <a:t>提取后的结果如图</a:t>
            </a:r>
          </a:p>
          <a:p>
            <a:endParaRPr kumimoji="1" lang="zh-CN" altLang="en-US"/>
          </a:p>
          <a:p>
            <a:r>
              <a:rPr kumimoji="1" lang="zh-CN" altLang="en-US"/>
              <a:t>进行加权形心计算，提取中心，精度喜人。</a:t>
            </a:r>
          </a:p>
        </p:txBody>
      </p:sp>
      <p:sp>
        <p:nvSpPr>
          <p:cNvPr id="4" name="幻灯片编号占位符 3"/>
          <p:cNvSpPr>
            <a:spLocks noGrp="1"/>
          </p:cNvSpPr>
          <p:nvPr>
            <p:ph type="sldNum" sz="quarter" idx="10"/>
          </p:nvPr>
        </p:nvSpPr>
        <p:spPr/>
        <p:txBody>
          <a:bodyPr/>
          <a:lstStyle/>
          <a:p>
            <a:fld id="{EAA745C1-08B4-4392-93C1-203FFF8A9937}" type="slidenum">
              <a:rPr lang="zh-CN" altLang="en-US" smtClean="0"/>
              <a:t>10</a:t>
            </a:fld>
            <a:endParaRPr lang="zh-CN" altLang="en-US"/>
          </a:p>
        </p:txBody>
      </p:sp>
    </p:spTree>
    <p:extLst>
      <p:ext uri="{BB962C8B-B14F-4D97-AF65-F5344CB8AC3E}">
        <p14:creationId xmlns:p14="http://schemas.microsoft.com/office/powerpoint/2010/main" val="2235514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914104865"/>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969048515"/>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02812863"/>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8191261"/>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35031052"/>
      </p:ext>
    </p:extLst>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06/03/17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06/03/17</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06/03/17</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png"/><Relationship Id="rId5" Type="http://schemas.openxmlformats.org/officeDocument/2006/relationships/oleObject" Target="../embeddings/oleObject1.bin"/><Relationship Id="rId6"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18.xml"/><Relationship Id="rId3" Type="http://schemas.openxmlformats.org/officeDocument/2006/relationships/notesSlide" Target="../notesSlides/notesSlide11.xml"/><Relationship Id="rId4" Type="http://schemas.openxmlformats.org/officeDocument/2006/relationships/image" Target="../media/image14.tif"/><Relationship Id="rId5" Type="http://schemas.openxmlformats.org/officeDocument/2006/relationships/image" Target="../media/image15.tif"/><Relationship Id="rId6" Type="http://schemas.openxmlformats.org/officeDocument/2006/relationships/image" Target="../media/image16.tif"/><Relationship Id="rId7" Type="http://schemas.openxmlformats.org/officeDocument/2006/relationships/oleObject" Target="../embeddings/oleObject2.bin"/><Relationship Id="rId8" Type="http://schemas.openxmlformats.org/officeDocument/2006/relationships/image" Target="../media/image12.emf"/><Relationship Id="rId9" Type="http://schemas.openxmlformats.org/officeDocument/2006/relationships/oleObject" Target="../embeddings/oleObject3.bin"/><Relationship Id="rId10"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4.bin"/><Relationship Id="rId5" Type="http://schemas.openxmlformats.org/officeDocument/2006/relationships/image" Target="../media/image18.emf"/><Relationship Id="rId6" Type="http://schemas.openxmlformats.org/officeDocument/2006/relationships/oleObject" Target="../embeddings/oleObject5.bin"/><Relationship Id="rId7"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tif"/><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oleObject" Target="../embeddings/oleObject6.bin"/><Relationship Id="rId5" Type="http://schemas.openxmlformats.org/officeDocument/2006/relationships/image" Target="../media/image19.emf"/><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340000"/>
          </a:xfrm>
          <a:prstGeom prst="rect">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3692" y="1687994"/>
            <a:ext cx="9502347" cy="2585323"/>
          </a:xfrm>
          <a:prstGeom prst="rect">
            <a:avLst/>
          </a:prstGeom>
          <a:noFill/>
        </p:spPr>
        <p:txBody>
          <a:bodyPr wrap="square" rtlCol="0">
            <a:spAutoFit/>
          </a:bodyPr>
          <a:lstStyle/>
          <a:p>
            <a:pPr algn="ctr"/>
            <a:r>
              <a:rPr lang="zh-CN" altLang="en-US" sz="5400" b="1" dirty="0">
                <a:solidFill>
                  <a:srgbClr val="FAFAFA"/>
                </a:solidFill>
                <a:latin typeface="微软雅黑" panose="020B0503020204020204" pitchFamily="34" charset="-122"/>
                <a:ea typeface="微软雅黑" panose="020B0503020204020204" pitchFamily="34" charset="-122"/>
              </a:rPr>
              <a:t> </a:t>
            </a:r>
          </a:p>
          <a:p>
            <a:pPr algn="ctr"/>
            <a:r>
              <a:rPr lang="en-US" altLang="zh-CN" sz="3600" b="1" dirty="0">
                <a:solidFill>
                  <a:srgbClr val="FAFAFA"/>
                </a:solidFill>
                <a:latin typeface="微软雅黑" panose="020B0503020204020204" pitchFamily="34" charset="-122"/>
                <a:ea typeface="微软雅黑" panose="020B0503020204020204" pitchFamily="34" charset="-122"/>
              </a:rPr>
              <a:t>Study of excavation positioning of </a:t>
            </a:r>
            <a:r>
              <a:rPr lang="en-US" altLang="zh-CN" sz="3600" b="1" dirty="0" err="1">
                <a:solidFill>
                  <a:srgbClr val="FAFAFA"/>
                </a:solidFill>
                <a:latin typeface="微软雅黑" panose="020B0503020204020204" pitchFamily="34" charset="-122"/>
                <a:ea typeface="微软雅黑" panose="020B0503020204020204" pitchFamily="34" charset="-122"/>
              </a:rPr>
              <a:t>roadheader</a:t>
            </a:r>
            <a:r>
              <a:rPr lang="en-US" altLang="zh-CN" sz="3600" b="1" dirty="0">
                <a:solidFill>
                  <a:srgbClr val="FAFAFA"/>
                </a:solidFill>
                <a:latin typeface="微软雅黑" panose="020B0503020204020204" pitchFamily="34" charset="-122"/>
                <a:ea typeface="微软雅黑" panose="020B0503020204020204" pitchFamily="34" charset="-122"/>
              </a:rPr>
              <a:t> based on visual measurement </a:t>
            </a:r>
          </a:p>
        </p:txBody>
      </p:sp>
      <p:sp>
        <p:nvSpPr>
          <p:cNvPr id="23" name="矩形 22"/>
          <p:cNvSpPr/>
          <p:nvPr/>
        </p:nvSpPr>
        <p:spPr>
          <a:xfrm>
            <a:off x="857840" y="4785180"/>
            <a:ext cx="1734550" cy="400052"/>
          </a:xfrm>
          <a:prstGeom prst="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300" dirty="0" smtClean="0">
                <a:latin typeface="微软雅黑" panose="020B0503020204020204" pitchFamily="34" charset="-122"/>
                <a:ea typeface="微软雅黑" panose="020B0503020204020204" pitchFamily="34" charset="-122"/>
              </a:rPr>
              <a:t>Respondent</a:t>
            </a:r>
            <a:endParaRPr lang="zh-HK" altLang="en-US" sz="14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857840" y="5306673"/>
            <a:ext cx="1734549" cy="400052"/>
          </a:xfrm>
          <a:prstGeom prst="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300" dirty="0" smtClean="0">
                <a:latin typeface="微软雅黑" panose="020B0503020204020204" pitchFamily="34" charset="-122"/>
                <a:ea typeface="微软雅黑" panose="020B0503020204020204" pitchFamily="34" charset="-122"/>
              </a:rPr>
              <a:t>Advisor</a:t>
            </a:r>
            <a:endParaRPr lang="zh-HK" altLang="en-US" sz="14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620962" y="4800540"/>
            <a:ext cx="2328110" cy="400110"/>
          </a:xfrm>
          <a:prstGeom prst="rect">
            <a:avLst/>
          </a:prstGeom>
          <a:noFill/>
        </p:spPr>
        <p:txBody>
          <a:bodyPr wrap="square" rtlCol="0">
            <a:spAutoFit/>
          </a:bodyPr>
          <a:lstStyle/>
          <a:p>
            <a:r>
              <a:rPr lang="en-US" altLang="zh-CN" sz="2000" b="1" spc="300" dirty="0" smtClean="0">
                <a:solidFill>
                  <a:schemeClr val="bg2">
                    <a:lumMod val="50000"/>
                  </a:schemeClr>
                </a:solidFill>
                <a:latin typeface="微软雅黑" panose="020B0503020204020204" pitchFamily="34" charset="-122"/>
                <a:ea typeface="微软雅黑" panose="020B0503020204020204" pitchFamily="34" charset="-122"/>
              </a:rPr>
              <a:t>Cheng</a:t>
            </a: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sz="2000" b="1" spc="300" dirty="0" smtClean="0">
                <a:solidFill>
                  <a:schemeClr val="bg2">
                    <a:lumMod val="50000"/>
                  </a:schemeClr>
                </a:solidFill>
                <a:latin typeface="微软雅黑" panose="020B0503020204020204" pitchFamily="34" charset="-122"/>
                <a:ea typeface="微软雅黑" panose="020B0503020204020204" pitchFamily="34" charset="-122"/>
              </a:rPr>
              <a:t>Chen</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620962" y="5322033"/>
            <a:ext cx="2328110" cy="369332"/>
          </a:xfrm>
          <a:prstGeom prst="rect">
            <a:avLst/>
          </a:prstGeom>
          <a:noFill/>
        </p:spPr>
        <p:txBody>
          <a:bodyPr wrap="square" rtlCol="0">
            <a:spAutoFit/>
          </a:bodyPr>
          <a:lstStyle/>
          <a:p>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Prof.</a:t>
            </a:r>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Bai</a:t>
            </a:r>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1" spc="300" dirty="0" smtClean="0">
                <a:solidFill>
                  <a:schemeClr val="bg2">
                    <a:lumMod val="50000"/>
                  </a:schemeClr>
                </a:solidFill>
                <a:latin typeface="微软雅黑" panose="020B0503020204020204" pitchFamily="34" charset="-122"/>
                <a:ea typeface="微软雅黑" panose="020B0503020204020204" pitchFamily="34" charset="-122"/>
              </a:rPr>
              <a:t>Yun</a:t>
            </a:r>
            <a:endParaRPr lang="zh-HK" altLang="en-US"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1" name="Picture 6" descr="I:\院徽无白底.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666105209"/>
              </p:ext>
            </p:extLst>
          </p:nvPr>
        </p:nvGraphicFramePr>
        <p:xfrm>
          <a:off x="4508500" y="3327400"/>
          <a:ext cx="127000" cy="203200"/>
        </p:xfrm>
        <a:graphic>
          <a:graphicData uri="http://schemas.openxmlformats.org/presentationml/2006/ole">
            <mc:AlternateContent xmlns:mc="http://schemas.openxmlformats.org/markup-compatibility/2006">
              <mc:Choice xmlns:v="urn:schemas-microsoft-com:vml" Requires="v">
                <p:oleObj spid="_x0000_s2177" name="Equation" r:id="rId5" imgW="127000" imgH="203200" progId="Equation.DSMT4">
                  <p:embed/>
                </p:oleObj>
              </mc:Choice>
              <mc:Fallback>
                <p:oleObj name="Equation" r:id="rId5" imgW="127000" imgH="203200" progId="Equation.DSMT4">
                  <p:embed/>
                  <p:pic>
                    <p:nvPicPr>
                      <p:cNvPr id="0" name=""/>
                      <p:cNvPicPr/>
                      <p:nvPr/>
                    </p:nvPicPr>
                    <p:blipFill>
                      <a:blip r:embed="rId6"/>
                      <a:stretch>
                        <a:fillRect/>
                      </a:stretch>
                    </p:blipFill>
                    <p:spPr>
                      <a:xfrm>
                        <a:off x="4508500" y="3327400"/>
                        <a:ext cx="127000" cy="203200"/>
                      </a:xfrm>
                      <a:prstGeom prst="rect">
                        <a:avLst/>
                      </a:prstGeom>
                    </p:spPr>
                  </p:pic>
                </p:oleObj>
              </mc:Fallback>
            </mc:AlternateContent>
          </a:graphicData>
        </a:graphic>
      </p:graphicFrame>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4235786" y="693826"/>
            <a:ext cx="3101032" cy="2078902"/>
          </a:xfrm>
          <a:prstGeom prst="rect">
            <a:avLst/>
          </a:prstGeom>
        </p:spPr>
        <p:txBody>
          <a:bodyPr wrap="square">
            <a:spAutoFit/>
          </a:bodyPr>
          <a:lstStyle/>
          <a:p>
            <a:pPr indent="13680" algn="just">
              <a:lnSpc>
                <a:spcPct val="120000"/>
              </a:lnSpc>
            </a:pPr>
            <a:r>
              <a:rPr lang="en-US" altLang="zh-CN" sz="1200" b="1" dirty="0">
                <a:solidFill>
                  <a:srgbClr val="666666"/>
                </a:solidFill>
                <a:ea typeface="微软雅黑" panose="020B0503020204020204" pitchFamily="34" charset="-122"/>
              </a:rPr>
              <a:t>Step 1: Shoot a </a:t>
            </a:r>
            <a:r>
              <a:rPr lang="en-US" altLang="zh-CN" sz="1200" b="1" dirty="0" smtClean="0">
                <a:solidFill>
                  <a:srgbClr val="666666"/>
                </a:solidFill>
                <a:ea typeface="微软雅黑" panose="020B0503020204020204" pitchFamily="34" charset="-122"/>
              </a:rPr>
              <a:t>picture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each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a:t>
            </a:r>
            <a:endParaRPr lang="en-US" altLang="zh-CN" sz="1200" b="1" dirty="0">
              <a:solidFill>
                <a:srgbClr val="666666"/>
              </a:solidFill>
              <a:ea typeface="微软雅黑" panose="020B0503020204020204" pitchFamily="34" charset="-122"/>
            </a:endParaRPr>
          </a:p>
          <a:p>
            <a:pPr indent="13680" algn="just">
              <a:lnSpc>
                <a:spcPct val="120000"/>
              </a:lnSpc>
            </a:pPr>
            <a:r>
              <a:rPr lang="en-US" altLang="zh-CN" sz="1200" dirty="0">
                <a:solidFill>
                  <a:srgbClr val="666666"/>
                </a:solidFill>
                <a:ea typeface="微软雅黑" panose="020B0503020204020204" pitchFamily="34" charset="-122"/>
              </a:rPr>
              <a:t>As shown in the picture, several oval laser spots with different eccentricity are arranged at the designed centers. Meanwhile, the picture simulates </a:t>
            </a:r>
            <a:r>
              <a:rPr lang="en-US" altLang="zh-CN" sz="1200" b="1" dirty="0">
                <a:solidFill>
                  <a:srgbClr val="666666"/>
                </a:solidFill>
                <a:ea typeface="微软雅黑" panose="020B0503020204020204" pitchFamily="34" charset="-122"/>
              </a:rPr>
              <a:t>light scattering</a:t>
            </a:r>
            <a:r>
              <a:rPr lang="en-US" altLang="zh-CN" sz="1200" dirty="0">
                <a:solidFill>
                  <a:srgbClr val="666666"/>
                </a:solidFill>
                <a:ea typeface="微软雅黑" panose="020B0503020204020204" pitchFamily="34" charset="-122"/>
              </a:rPr>
              <a:t>, </a:t>
            </a:r>
            <a:r>
              <a:rPr lang="en-US" altLang="zh-CN" sz="1200" b="1" dirty="0">
                <a:solidFill>
                  <a:srgbClr val="666666"/>
                </a:solidFill>
                <a:ea typeface="微软雅黑" panose="020B0503020204020204" pitchFamily="34" charset="-122"/>
              </a:rPr>
              <a:t>irregular noisy points </a:t>
            </a:r>
            <a:r>
              <a:rPr lang="en-US" altLang="zh-CN" sz="1200" dirty="0">
                <a:solidFill>
                  <a:srgbClr val="666666"/>
                </a:solidFill>
                <a:ea typeface="微软雅黑" panose="020B0503020204020204" pitchFamily="34" charset="-122"/>
              </a:rPr>
              <a:t>and </a:t>
            </a:r>
            <a:r>
              <a:rPr lang="en-US" altLang="zh-CN" sz="1200" b="1" dirty="0">
                <a:solidFill>
                  <a:srgbClr val="666666"/>
                </a:solidFill>
                <a:ea typeface="微软雅黑" panose="020B0503020204020204" pitchFamily="34" charset="-122"/>
              </a:rPr>
              <a:t>gradual change of laser spot </a:t>
            </a:r>
            <a:r>
              <a:rPr lang="en-US" altLang="zh-CN" sz="1200" dirty="0">
                <a:solidFill>
                  <a:srgbClr val="666666"/>
                </a:solidFill>
                <a:ea typeface="微软雅黑" panose="020B0503020204020204" pitchFamily="34" charset="-122"/>
              </a:rPr>
              <a:t>caused by environment. Size of the picture: 2000 pixel*3000 pixel </a:t>
            </a:r>
          </a:p>
          <a:p>
            <a:pPr indent="288000" algn="just">
              <a:lnSpc>
                <a:spcPts val="1800"/>
              </a:lnSpc>
            </a:pPr>
            <a:endParaRPr lang="en-US" altLang="zh-CN" sz="1200" dirty="0">
              <a:solidFill>
                <a:srgbClr val="666666"/>
              </a:solidFill>
              <a:ea typeface="微软雅黑" panose="020B0503020204020204" pitchFamily="34" charset="-122"/>
            </a:endParaRPr>
          </a:p>
        </p:txBody>
      </p:sp>
      <p:pic>
        <p:nvPicPr>
          <p:cNvPr id="31" name="图片 30" descr="屏幕快照 2016-06-12 17.37.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94" y="745763"/>
            <a:ext cx="4060950" cy="2709735"/>
          </a:xfrm>
          <a:prstGeom prst="rect">
            <a:avLst/>
          </a:prstGeom>
        </p:spPr>
      </p:pic>
      <p:pic>
        <p:nvPicPr>
          <p:cNvPr id="32" name="图片 31" descr="屏幕快照 2016-06-12 17.36.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41" y="3817944"/>
            <a:ext cx="4313739" cy="28800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5247" y="3815880"/>
            <a:ext cx="4601814" cy="2880000"/>
          </a:xfrm>
          <a:prstGeom prst="rect">
            <a:avLst/>
          </a:prstGeom>
        </p:spPr>
      </p:pic>
      <p:sp>
        <p:nvSpPr>
          <p:cNvPr id="34" name="矩形 33"/>
          <p:cNvSpPr/>
          <p:nvPr/>
        </p:nvSpPr>
        <p:spPr>
          <a:xfrm>
            <a:off x="-1" y="3814108"/>
            <a:ext cx="4415247" cy="2515176"/>
          </a:xfrm>
          <a:prstGeom prst="rect">
            <a:avLst/>
          </a:prstGeom>
        </p:spPr>
        <p:txBody>
          <a:bodyPr wrap="square">
            <a:spAutoFit/>
          </a:bodyPr>
          <a:lstStyle/>
          <a:p>
            <a:pPr>
              <a:lnSpc>
                <a:spcPct val="120000"/>
              </a:lnSpc>
            </a:pPr>
            <a:r>
              <a:rPr lang="en-US" sz="1200" b="1" dirty="0">
                <a:solidFill>
                  <a:srgbClr val="666666"/>
                </a:solidFill>
                <a:ea typeface="微软雅黑" panose="020B0503020204020204" pitchFamily="34" charset="-122"/>
              </a:rPr>
              <a:t>Step 2: Digitalize the picture and process to clear the noisy points</a:t>
            </a:r>
          </a:p>
          <a:p>
            <a:pPr>
              <a:lnSpc>
                <a:spcPct val="120000"/>
              </a:lnSpc>
            </a:pPr>
            <a:r>
              <a:rPr lang="en-US" sz="1200" dirty="0">
                <a:solidFill>
                  <a:srgbClr val="666666"/>
                </a:solidFill>
                <a:ea typeface="微软雅黑" panose="020B0503020204020204" pitchFamily="34" charset="-122"/>
              </a:rPr>
              <a:t>1.Under RGB system, use MATLAB to digitalize picture</a:t>
            </a:r>
          </a:p>
          <a:p>
            <a:pPr>
              <a:lnSpc>
                <a:spcPct val="120000"/>
              </a:lnSpc>
            </a:pPr>
            <a:r>
              <a:rPr lang="en-US" sz="1200" dirty="0">
                <a:solidFill>
                  <a:srgbClr val="666666"/>
                </a:solidFill>
                <a:ea typeface="微软雅黑" panose="020B0503020204020204" pitchFamily="34" charset="-122"/>
              </a:rPr>
              <a:t>2.Extract the </a:t>
            </a:r>
            <a:r>
              <a:rPr lang="en-US" altLang="zh-CN" sz="1200" dirty="0" smtClean="0">
                <a:solidFill>
                  <a:srgbClr val="666666"/>
                </a:solidFill>
                <a:ea typeface="微软雅黑" panose="020B0503020204020204" pitchFamily="34" charset="-122"/>
              </a:rPr>
              <a:t>“</a:t>
            </a:r>
            <a:r>
              <a:rPr lang="en-US" sz="1200" dirty="0" smtClean="0">
                <a:solidFill>
                  <a:srgbClr val="666666"/>
                </a:solidFill>
                <a:ea typeface="微软雅黑" panose="020B0503020204020204" pitchFamily="34" charset="-122"/>
              </a:rPr>
              <a:t>R</a:t>
            </a:r>
            <a:r>
              <a:rPr lang="en-US" altLang="zh-CN" sz="1200" dirty="0" smtClean="0">
                <a:solidFill>
                  <a:srgbClr val="666666"/>
                </a:solidFill>
                <a:ea typeface="微软雅黑" panose="020B0503020204020204" pitchFamily="34" charset="-122"/>
              </a:rPr>
              <a:t>”</a:t>
            </a:r>
            <a:r>
              <a:rPr lang="en-US" sz="1200" dirty="0" smtClean="0">
                <a:solidFill>
                  <a:srgbClr val="666666"/>
                </a:solidFill>
                <a:ea typeface="微软雅黑" panose="020B0503020204020204" pitchFamily="34" charset="-122"/>
              </a:rPr>
              <a:t> </a:t>
            </a:r>
            <a:r>
              <a:rPr lang="en-US" sz="1200" dirty="0">
                <a:solidFill>
                  <a:srgbClr val="666666"/>
                </a:solidFill>
                <a:ea typeface="微软雅黑" panose="020B0503020204020204" pitchFamily="34" charset="-122"/>
              </a:rPr>
              <a:t>matrix</a:t>
            </a:r>
          </a:p>
          <a:p>
            <a:pPr>
              <a:lnSpc>
                <a:spcPct val="120000"/>
              </a:lnSpc>
            </a:pPr>
            <a:r>
              <a:rPr lang="en-US" sz="1200" dirty="0">
                <a:solidFill>
                  <a:srgbClr val="666666"/>
                </a:solidFill>
                <a:ea typeface="微软雅黑" panose="020B0503020204020204" pitchFamily="34" charset="-122"/>
              </a:rPr>
              <a:t>3.Process based on pixel threshold of element </a:t>
            </a:r>
          </a:p>
          <a:p>
            <a:pPr>
              <a:lnSpc>
                <a:spcPct val="120000"/>
              </a:lnSpc>
            </a:pPr>
            <a:r>
              <a:rPr lang="en-US" sz="1200" dirty="0">
                <a:solidFill>
                  <a:srgbClr val="666666"/>
                </a:solidFill>
                <a:ea typeface="微软雅黑" panose="020B0503020204020204" pitchFamily="34" charset="-122"/>
              </a:rPr>
              <a:t>4.Process based on pixel threshold of column</a:t>
            </a:r>
          </a:p>
          <a:p>
            <a:pPr>
              <a:lnSpc>
                <a:spcPct val="120000"/>
              </a:lnSpc>
            </a:pPr>
            <a:r>
              <a:rPr lang="en-US" sz="1200" dirty="0">
                <a:solidFill>
                  <a:srgbClr val="666666"/>
                </a:solidFill>
                <a:ea typeface="微软雅黑" panose="020B0503020204020204" pitchFamily="34" charset="-122"/>
              </a:rPr>
              <a:t>5.Process based on </a:t>
            </a:r>
            <a:r>
              <a:rPr lang="en-US" sz="1200" b="1" dirty="0">
                <a:solidFill>
                  <a:srgbClr val="666666"/>
                </a:solidFill>
                <a:ea typeface="微软雅黑" panose="020B0503020204020204" pitchFamily="34" charset="-122"/>
              </a:rPr>
              <a:t>pixel threshold of column control algorithm</a:t>
            </a:r>
            <a:r>
              <a:rPr lang="en-US" sz="1200" dirty="0">
                <a:solidFill>
                  <a:srgbClr val="666666"/>
                </a:solidFill>
                <a:ea typeface="微软雅黑" panose="020B0503020204020204" pitchFamily="34" charset="-122"/>
              </a:rPr>
              <a:t>, divide matrix into several column sections </a:t>
            </a:r>
          </a:p>
          <a:p>
            <a:pPr>
              <a:lnSpc>
                <a:spcPct val="120000"/>
              </a:lnSpc>
            </a:pPr>
            <a:r>
              <a:rPr lang="en-US" sz="1200" dirty="0">
                <a:solidFill>
                  <a:srgbClr val="666666"/>
                </a:solidFill>
                <a:ea typeface="微软雅黑" panose="020B0503020204020204" pitchFamily="34" charset="-122"/>
              </a:rPr>
              <a:t>6.Process based on pixel threshold of row</a:t>
            </a:r>
          </a:p>
          <a:p>
            <a:pPr>
              <a:lnSpc>
                <a:spcPct val="120000"/>
              </a:lnSpc>
            </a:pPr>
            <a:r>
              <a:rPr lang="en-US" sz="1200" dirty="0">
                <a:solidFill>
                  <a:srgbClr val="666666"/>
                </a:solidFill>
                <a:ea typeface="微软雅黑" panose="020B0503020204020204" pitchFamily="34" charset="-122"/>
              </a:rPr>
              <a:t>7.Process based on </a:t>
            </a:r>
            <a:r>
              <a:rPr lang="en-US" sz="1200" b="1" dirty="0">
                <a:solidFill>
                  <a:srgbClr val="666666"/>
                </a:solidFill>
                <a:ea typeface="微软雅黑" panose="020B0503020204020204" pitchFamily="34" charset="-122"/>
              </a:rPr>
              <a:t>pixel threshold of row control algorithm</a:t>
            </a:r>
            <a:r>
              <a:rPr lang="en-US" sz="1200" dirty="0">
                <a:solidFill>
                  <a:srgbClr val="666666"/>
                </a:solidFill>
                <a:ea typeface="微软雅黑" panose="020B0503020204020204" pitchFamily="34" charset="-122"/>
              </a:rPr>
              <a:t>, further divide each column section into several row sections </a:t>
            </a:r>
          </a:p>
          <a:p>
            <a:pPr>
              <a:lnSpc>
                <a:spcPct val="120000"/>
              </a:lnSpc>
            </a:pPr>
            <a:r>
              <a:rPr lang="en-US" sz="1200" dirty="0">
                <a:solidFill>
                  <a:srgbClr val="666666"/>
                </a:solidFill>
                <a:ea typeface="微软雅黑" panose="020B0503020204020204" pitchFamily="34" charset="-122"/>
              </a:rPr>
              <a:t>8.Process again based on pixel threshold of column</a:t>
            </a:r>
          </a:p>
        </p:txBody>
      </p:sp>
      <p:sp>
        <p:nvSpPr>
          <p:cNvPr id="35" name="矩形 34"/>
          <p:cNvSpPr/>
          <p:nvPr/>
        </p:nvSpPr>
        <p:spPr>
          <a:xfrm>
            <a:off x="4248591" y="2710617"/>
            <a:ext cx="3454067" cy="963982"/>
          </a:xfrm>
          <a:prstGeom prst="rect">
            <a:avLst/>
          </a:prstGeom>
        </p:spPr>
        <p:txBody>
          <a:bodyPr wrap="square">
            <a:spAutoFit/>
          </a:bodyPr>
          <a:lstStyle/>
          <a:p>
            <a:pPr indent="13680" algn="just">
              <a:lnSpc>
                <a:spcPct val="120000"/>
              </a:lnSpc>
            </a:pPr>
            <a:r>
              <a:rPr lang="en-US" altLang="zh-CN" sz="1200" b="1" dirty="0">
                <a:solidFill>
                  <a:srgbClr val="666666"/>
                </a:solidFill>
                <a:ea typeface="微软雅黑" panose="020B0503020204020204" pitchFamily="34" charset="-122"/>
              </a:rPr>
              <a:t>Step 3: Extract centers of laser spots</a:t>
            </a:r>
          </a:p>
          <a:p>
            <a:pPr indent="13680" algn="just">
              <a:lnSpc>
                <a:spcPct val="120000"/>
              </a:lnSpc>
            </a:pPr>
            <a:r>
              <a:rPr lang="en-US" altLang="zh-CN" sz="1200" dirty="0">
                <a:solidFill>
                  <a:srgbClr val="666666"/>
                </a:solidFill>
                <a:ea typeface="微软雅黑" panose="020B0503020204020204" pitchFamily="34" charset="-122"/>
              </a:rPr>
              <a:t>Based on RGB system, calculate with weights and get centers of laser spots. Maximum error is 1.24 pixels, which less than 0.1% of the length of picture.</a:t>
            </a:r>
          </a:p>
        </p:txBody>
      </p:sp>
      <p:grpSp>
        <p:nvGrpSpPr>
          <p:cNvPr id="36" name="组合 44"/>
          <p:cNvGrpSpPr>
            <a:grpSpLocks noChangeAspect="1"/>
          </p:cNvGrpSpPr>
          <p:nvPr/>
        </p:nvGrpSpPr>
        <p:grpSpPr>
          <a:xfrm>
            <a:off x="7410033" y="640172"/>
            <a:ext cx="1701233" cy="1645920"/>
            <a:chOff x="3019983" y="2336983"/>
            <a:chExt cx="1396555" cy="1351148"/>
          </a:xfrm>
        </p:grpSpPr>
        <p:grpSp>
          <p:nvGrpSpPr>
            <p:cNvPr id="38" name="组合 19"/>
            <p:cNvGrpSpPr/>
            <p:nvPr/>
          </p:nvGrpSpPr>
          <p:grpSpPr>
            <a:xfrm>
              <a:off x="3028406" y="2336983"/>
              <a:ext cx="1341891" cy="1351148"/>
              <a:chOff x="3420609" y="2342470"/>
              <a:chExt cx="2383516" cy="2399959"/>
            </a:xfrm>
          </p:grpSpPr>
          <p:sp>
            <p:nvSpPr>
              <p:cNvPr id="41" name="饼形 16"/>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sp>
            <p:nvSpPr>
              <p:cNvPr id="42" name="饼形 18"/>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grpSp>
        <p:sp>
          <p:nvSpPr>
            <p:cNvPr id="39" name="文本框 34"/>
            <p:cNvSpPr txBox="1"/>
            <p:nvPr/>
          </p:nvSpPr>
          <p:spPr>
            <a:xfrm>
              <a:off x="3019983" y="3091342"/>
              <a:ext cx="1396555" cy="338554"/>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Digitization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7"/>
            <p:cNvSpPr txBox="1"/>
            <p:nvPr/>
          </p:nvSpPr>
          <p:spPr>
            <a:xfrm>
              <a:off x="3083322" y="2567436"/>
              <a:ext cx="1232058" cy="277922"/>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Shoot</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56"/>
          <p:cNvSpPr txBox="1"/>
          <p:nvPr/>
        </p:nvSpPr>
        <p:spPr>
          <a:xfrm>
            <a:off x="7416365" y="2330920"/>
            <a:ext cx="1533476" cy="646331"/>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7C233E"/>
                </a:solidFill>
                <a:latin typeface="微软雅黑" panose="020B0503020204020204" pitchFamily="34" charset="-122"/>
                <a:ea typeface="微软雅黑" panose="020B0503020204020204" pitchFamily="34" charset="-122"/>
              </a:rPr>
              <a:t>Step</a:t>
            </a:r>
            <a:r>
              <a:rPr lang="zh-CN" altLang="en-US" b="1" dirty="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Two</a:t>
            </a:r>
            <a:endParaRPr lang="zh-HK" altLang="en-US" b="1" dirty="0">
              <a:solidFill>
                <a:srgbClr val="7C233E"/>
              </a:solidFill>
              <a:latin typeface="微软雅黑" panose="020B0503020204020204" pitchFamily="34" charset="-122"/>
              <a:ea typeface="微软雅黑" panose="020B0503020204020204" pitchFamily="34" charset="-122"/>
            </a:endParaRPr>
          </a:p>
          <a:p>
            <a:pPr algn="ct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1" name="矩形 38"/>
          <p:cNvSpPr/>
          <p:nvPr/>
        </p:nvSpPr>
        <p:spPr>
          <a:xfrm>
            <a:off x="1359963" y="11998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62" name="直接连接符 97"/>
          <p:cNvCxnSpPr/>
          <p:nvPr/>
        </p:nvCxnSpPr>
        <p:spPr>
          <a:xfrm>
            <a:off x="1303375"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文本框 44"/>
          <p:cNvSpPr txBox="1"/>
          <p:nvPr/>
        </p:nvSpPr>
        <p:spPr>
          <a:xfrm>
            <a:off x="1352480" y="141552"/>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64" name="直接连接符 103"/>
          <p:cNvCxnSpPr/>
          <p:nvPr/>
        </p:nvCxnSpPr>
        <p:spPr>
          <a:xfrm>
            <a:off x="2656620"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104"/>
          <p:cNvCxnSpPr/>
          <p:nvPr/>
        </p:nvCxnSpPr>
        <p:spPr>
          <a:xfrm>
            <a:off x="4028927" y="11683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96"/>
          <p:cNvSpPr txBox="1"/>
          <p:nvPr/>
        </p:nvSpPr>
        <p:spPr>
          <a:xfrm>
            <a:off x="-1" y="129195"/>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67" name="文本框 40"/>
          <p:cNvSpPr txBox="1"/>
          <p:nvPr/>
        </p:nvSpPr>
        <p:spPr>
          <a:xfrm>
            <a:off x="2680309" y="141552"/>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68" name="文本框 41"/>
          <p:cNvSpPr txBox="1"/>
          <p:nvPr/>
        </p:nvSpPr>
        <p:spPr>
          <a:xfrm>
            <a:off x="4100521" y="141552"/>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60890504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14548" y="2166035"/>
            <a:ext cx="5339109" cy="2235997"/>
          </a:xfrm>
          <a:prstGeom prst="rect">
            <a:avLst/>
          </a:prstGeom>
        </p:spPr>
        <p:txBody>
          <a:bodyPr wrap="square">
            <a:spAutoFit/>
          </a:bodyPr>
          <a:lstStyle/>
          <a:p>
            <a:pPr>
              <a:lnSpc>
                <a:spcPct val="110000"/>
              </a:lnSpc>
            </a:pPr>
            <a:r>
              <a:rPr lang="en-US" sz="1400" b="1" dirty="0">
                <a:solidFill>
                  <a:srgbClr val="666666"/>
                </a:solidFill>
                <a:ea typeface="Microsoft YaHei" charset="-122"/>
                <a:cs typeface="Microsoft YaHei" charset="-122"/>
              </a:rPr>
              <a:t>Purpose：</a:t>
            </a:r>
          </a:p>
          <a:p>
            <a:pPr>
              <a:lnSpc>
                <a:spcPct val="110000"/>
              </a:lnSpc>
            </a:pPr>
            <a:r>
              <a:rPr lang="en-US" sz="1100" dirty="0">
                <a:solidFill>
                  <a:srgbClr val="666666"/>
                </a:solidFill>
                <a:ea typeface="Microsoft YaHei" charset="-122"/>
                <a:cs typeface="Microsoft YaHei" charset="-122"/>
              </a:rPr>
              <a:t>As shown in Step One, when the camera is located in the standard position, it has a fixed position related to the tunnel face and the cross section, which is defined by D1, D2, D3. </a:t>
            </a:r>
          </a:p>
          <a:p>
            <a:pPr algn="just">
              <a:lnSpc>
                <a:spcPct val="110000"/>
              </a:lnSpc>
            </a:pP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practice,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camera</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always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work</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under</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posture,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which</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can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controlled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by</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sensors,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but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might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not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work</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under</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position.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three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main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orthogonal</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directions,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the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uncoupling</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difference</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with</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standard</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status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is</a:t>
            </a:r>
            <a:r>
              <a:rPr lang="zh-CN" altLang="en-US" sz="1100" dirty="0" smtClean="0">
                <a:solidFill>
                  <a:srgbClr val="666666"/>
                </a:solidFill>
                <a:ea typeface="Microsoft YaHei" charset="-122"/>
                <a:cs typeface="Microsoft YaHei" charset="-122"/>
              </a:rPr>
              <a:t>  </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D1</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D2</a:t>
            </a:r>
            <a:r>
              <a:rPr lang="zh-CN" altLang="en-US" sz="1100" b="1" dirty="0" smtClean="0">
                <a:solidFill>
                  <a:srgbClr val="666666"/>
                </a:solidFill>
                <a:ea typeface="Microsoft YaHei" charset="-122"/>
                <a:cs typeface="Microsoft YaHei" charset="-122"/>
              </a:rPr>
              <a:t>，Δ</a:t>
            </a:r>
            <a:r>
              <a:rPr lang="en-US" altLang="zh-CN" sz="1100" b="1" dirty="0" smtClean="0">
                <a:solidFill>
                  <a:srgbClr val="666666"/>
                </a:solidFill>
                <a:ea typeface="Microsoft YaHei" charset="-122"/>
                <a:cs typeface="Microsoft YaHei" charset="-122"/>
              </a:rPr>
              <a:t>D3</a:t>
            </a:r>
            <a:r>
              <a:rPr lang="zh-CN" altLang="en-US" sz="1100" dirty="0" smtClean="0">
                <a:solidFill>
                  <a:srgbClr val="666666"/>
                </a:solidFill>
                <a:ea typeface="Microsoft YaHei" charset="-122"/>
                <a:cs typeface="Microsoft YaHei" charset="-122"/>
              </a:rPr>
              <a:t>，</a:t>
            </a:r>
            <a:r>
              <a:rPr lang="en-US" altLang="zh-CN" sz="1100" dirty="0" smtClean="0">
                <a:solidFill>
                  <a:srgbClr val="666666"/>
                </a:solidFill>
                <a:ea typeface="Microsoft YaHei" charset="-122"/>
                <a:cs typeface="Microsoft YaHei" charset="-122"/>
              </a:rPr>
              <a:t>as</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shown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in</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right</a:t>
            </a:r>
            <a:r>
              <a:rPr lang="zh-CN" altLang="en-US" sz="1100" dirty="0" smtClean="0">
                <a:solidFill>
                  <a:srgbClr val="666666"/>
                </a:solidFill>
                <a:ea typeface="Microsoft YaHei" charset="-122"/>
                <a:cs typeface="Microsoft YaHei" charset="-122"/>
              </a:rPr>
              <a:t> </a:t>
            </a:r>
            <a:r>
              <a:rPr lang="en-US" altLang="zh-CN" sz="1100" dirty="0" smtClean="0">
                <a:solidFill>
                  <a:srgbClr val="666666"/>
                </a:solidFill>
                <a:ea typeface="Microsoft YaHei" charset="-122"/>
                <a:cs typeface="Microsoft YaHei" charset="-122"/>
              </a:rPr>
              <a:t>figures</a:t>
            </a:r>
            <a:r>
              <a:rPr lang="en-US" altLang="zh-CN" sz="1100" b="1" dirty="0" smtClean="0">
                <a:solidFill>
                  <a:srgbClr val="666666"/>
                </a:solidFill>
                <a:ea typeface="Microsoft YaHei" charset="-122"/>
                <a:cs typeface="Microsoft YaHei" charset="-122"/>
              </a:rPr>
              <a:t>.</a:t>
            </a:r>
          </a:p>
          <a:p>
            <a:pPr algn="just">
              <a:lnSpc>
                <a:spcPct val="110000"/>
              </a:lnSpc>
            </a:pPr>
            <a:r>
              <a:rPr lang="en-US" altLang="zh-CN" sz="1100" dirty="0">
                <a:solidFill>
                  <a:srgbClr val="666666"/>
                </a:solidFill>
                <a:ea typeface="Microsoft YaHei" charset="-122"/>
                <a:cs typeface="Microsoft YaHei" charset="-122"/>
              </a:rPr>
              <a:t>By analyzing the curve-fitting from the centers of laser spots extracted in step two, extract the </a:t>
            </a:r>
            <a:r>
              <a:rPr lang="en-US" altLang="zh-CN" sz="1100" b="1" dirty="0">
                <a:solidFill>
                  <a:srgbClr val="666666"/>
                </a:solidFill>
                <a:ea typeface="Microsoft YaHei" charset="-122"/>
                <a:cs typeface="Microsoft YaHei" charset="-122"/>
              </a:rPr>
              <a:t>eigenvalues</a:t>
            </a:r>
            <a:r>
              <a:rPr lang="en-US" altLang="zh-CN" sz="1100" dirty="0">
                <a:solidFill>
                  <a:srgbClr val="666666"/>
                </a:solidFill>
                <a:ea typeface="Microsoft YaHei" charset="-122"/>
                <a:cs typeface="Microsoft YaHei" charset="-122"/>
              </a:rPr>
              <a:t> of the curve according to the </a:t>
            </a:r>
            <a:r>
              <a:rPr lang="en-US" altLang="zh-CN" sz="1100" b="1" dirty="0">
                <a:solidFill>
                  <a:srgbClr val="666666"/>
                </a:solidFill>
                <a:ea typeface="Microsoft YaHei" charset="-122"/>
                <a:cs typeface="Microsoft YaHei" charset="-122"/>
              </a:rPr>
              <a:t>shape</a:t>
            </a:r>
            <a:r>
              <a:rPr lang="en-US" altLang="zh-CN" sz="1100" dirty="0">
                <a:solidFill>
                  <a:srgbClr val="666666"/>
                </a:solidFill>
                <a:ea typeface="Microsoft YaHei" charset="-122"/>
                <a:cs typeface="Microsoft YaHei" charset="-122"/>
              </a:rPr>
              <a:t> </a:t>
            </a:r>
            <a:r>
              <a:rPr lang="en-US" altLang="zh-CN" sz="1100" b="1" dirty="0">
                <a:solidFill>
                  <a:srgbClr val="666666"/>
                </a:solidFill>
                <a:ea typeface="Microsoft YaHei" charset="-122"/>
                <a:cs typeface="Microsoft YaHei" charset="-122"/>
              </a:rPr>
              <a:t>and position of the fitted curve</a:t>
            </a:r>
            <a:r>
              <a:rPr lang="en-US" altLang="zh-CN" sz="1100" dirty="0">
                <a:solidFill>
                  <a:srgbClr val="666666"/>
                </a:solidFill>
                <a:ea typeface="Microsoft YaHei" charset="-122"/>
                <a:cs typeface="Microsoft YaHei" charset="-122"/>
              </a:rPr>
              <a:t>, and realize the accurate calculation of the </a:t>
            </a:r>
            <a:r>
              <a:rPr lang="en-US" altLang="zh-CN" sz="1100" b="1" dirty="0">
                <a:solidFill>
                  <a:srgbClr val="666666"/>
                </a:solidFill>
                <a:ea typeface="Microsoft YaHei" charset="-122"/>
                <a:cs typeface="Microsoft YaHei" charset="-122"/>
              </a:rPr>
              <a:t>ΔD1</a:t>
            </a:r>
            <a:r>
              <a:rPr lang="zh-CN" altLang="en-US" sz="1100" b="1" dirty="0">
                <a:solidFill>
                  <a:srgbClr val="666666"/>
                </a:solidFill>
                <a:ea typeface="Microsoft YaHei" charset="-122"/>
                <a:cs typeface="Microsoft YaHei" charset="-122"/>
              </a:rPr>
              <a:t>，</a:t>
            </a:r>
            <a:r>
              <a:rPr lang="en-US" altLang="zh-CN" sz="1100" b="1" dirty="0">
                <a:solidFill>
                  <a:srgbClr val="666666"/>
                </a:solidFill>
                <a:ea typeface="Microsoft YaHei" charset="-122"/>
                <a:cs typeface="Microsoft YaHei" charset="-122"/>
              </a:rPr>
              <a:t>ΔD2</a:t>
            </a:r>
            <a:r>
              <a:rPr lang="zh-CN" altLang="en-US" sz="1100" b="1" dirty="0">
                <a:solidFill>
                  <a:srgbClr val="666666"/>
                </a:solidFill>
                <a:ea typeface="Microsoft YaHei" charset="-122"/>
                <a:cs typeface="Microsoft YaHei" charset="-122"/>
              </a:rPr>
              <a:t>，</a:t>
            </a:r>
            <a:r>
              <a:rPr lang="en-US" altLang="zh-CN" sz="1100" b="1" dirty="0">
                <a:solidFill>
                  <a:srgbClr val="666666"/>
                </a:solidFill>
                <a:ea typeface="Microsoft YaHei" charset="-122"/>
                <a:cs typeface="Microsoft YaHei" charset="-122"/>
              </a:rPr>
              <a:t>ΔD3</a:t>
            </a:r>
          </a:p>
          <a:p>
            <a:pPr indent="288000" algn="just">
              <a:lnSpc>
                <a:spcPts val="1800"/>
              </a:lnSpc>
            </a:pPr>
            <a:r>
              <a:rPr lang="zh-CN" altLang="en-US" sz="1100" dirty="0" smtClean="0">
                <a:solidFill>
                  <a:srgbClr val="666666"/>
                </a:solidFill>
                <a:latin typeface="微软雅黑" panose="020B0503020204020204" pitchFamily="34" charset="-122"/>
                <a:ea typeface="微软雅黑" panose="020B0503020204020204" pitchFamily="34" charset="-122"/>
              </a:rPr>
              <a:t> </a:t>
            </a:r>
            <a:endParaRPr lang="en-US" altLang="zh-CN" sz="1100" dirty="0">
              <a:solidFill>
                <a:srgbClr val="666666"/>
              </a:solidFill>
              <a:latin typeface="微软雅黑" panose="020B0503020204020204" pitchFamily="34" charset="-122"/>
              <a:ea typeface="微软雅黑" panose="020B0503020204020204" pitchFamily="34" charset="-122"/>
            </a:endParaRPr>
          </a:p>
        </p:txBody>
      </p:sp>
      <p:pic>
        <p:nvPicPr>
          <p:cNvPr id="32"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109" y="1220539"/>
            <a:ext cx="3622261" cy="3110955"/>
          </a:xfrm>
          <a:prstGeom prst="rect">
            <a:avLst/>
          </a:prstGeom>
        </p:spPr>
      </p:pic>
      <p:sp>
        <p:nvSpPr>
          <p:cNvPr id="31" name="矩形 30"/>
          <p:cNvSpPr/>
          <p:nvPr/>
        </p:nvSpPr>
        <p:spPr>
          <a:xfrm>
            <a:off x="-12967" y="4419667"/>
            <a:ext cx="9156968" cy="2157514"/>
          </a:xfrm>
          <a:prstGeom prst="rect">
            <a:avLst/>
          </a:prstGeom>
        </p:spPr>
        <p:txBody>
          <a:bodyPr wrap="square">
            <a:spAutoFit/>
          </a:bodyPr>
          <a:lstStyle/>
          <a:p>
            <a:pPr>
              <a:lnSpc>
                <a:spcPct val="110000"/>
              </a:lnSpc>
            </a:pPr>
            <a:r>
              <a:rPr lang="en-US" sz="1400" b="1" dirty="0">
                <a:solidFill>
                  <a:srgbClr val="C00000"/>
                </a:solidFill>
                <a:ea typeface="Microsoft YaHei" charset="-122"/>
                <a:cs typeface="Microsoft YaHei" charset="-122"/>
              </a:rPr>
              <a:t>Theoretical Analysis of Fitted </a:t>
            </a:r>
            <a:r>
              <a:rPr lang="en-US" sz="1400" b="1" dirty="0" smtClean="0">
                <a:solidFill>
                  <a:srgbClr val="C00000"/>
                </a:solidFill>
                <a:ea typeface="Microsoft YaHei" charset="-122"/>
                <a:cs typeface="Microsoft YaHei" charset="-122"/>
              </a:rPr>
              <a:t>Curve</a:t>
            </a:r>
            <a:r>
              <a:rPr lang="zh-CN" altLang="en-US" sz="1400" b="1" dirty="0" smtClean="0">
                <a:solidFill>
                  <a:srgbClr val="C00000"/>
                </a:solidFill>
                <a:ea typeface="Microsoft YaHei" charset="-122"/>
                <a:cs typeface="Microsoft YaHei" charset="-122"/>
              </a:rPr>
              <a:t>（</a:t>
            </a:r>
            <a:r>
              <a:rPr lang="en-US" altLang="zh-CN" sz="1400" b="1" dirty="0" smtClean="0">
                <a:solidFill>
                  <a:srgbClr val="C00000"/>
                </a:solidFill>
                <a:ea typeface="Microsoft YaHei" charset="-122"/>
                <a:cs typeface="Microsoft YaHei" charset="-122"/>
              </a:rPr>
              <a:t>KEY</a:t>
            </a:r>
            <a:r>
              <a:rPr lang="zh-CN" altLang="en-US" sz="1400" b="1" dirty="0" smtClean="0">
                <a:solidFill>
                  <a:srgbClr val="C00000"/>
                </a:solidFill>
                <a:ea typeface="Microsoft YaHei" charset="-122"/>
                <a:cs typeface="Microsoft YaHei" charset="-122"/>
              </a:rPr>
              <a:t>）</a:t>
            </a:r>
            <a:endParaRPr lang="en-US" sz="1400" b="1" dirty="0">
              <a:solidFill>
                <a:srgbClr val="C00000"/>
              </a:solidFill>
              <a:ea typeface="Microsoft YaHei" charset="-122"/>
              <a:cs typeface="Microsoft YaHei" charset="-122"/>
            </a:endParaRPr>
          </a:p>
          <a:p>
            <a:pPr>
              <a:lnSpc>
                <a:spcPct val="110000"/>
              </a:lnSpc>
            </a:pPr>
            <a:r>
              <a:rPr lang="en-US" sz="1200" b="1" dirty="0">
                <a:ea typeface="Microsoft YaHei" charset="-122"/>
                <a:cs typeface="Microsoft YaHei" charset="-122"/>
              </a:rPr>
              <a:t>Under standard status (position and posture):</a:t>
            </a:r>
          </a:p>
          <a:p>
            <a:pPr>
              <a:lnSpc>
                <a:spcPct val="110000"/>
              </a:lnSpc>
            </a:pPr>
            <a:r>
              <a:rPr lang="en-US" sz="1200" dirty="0">
                <a:solidFill>
                  <a:srgbClr val="666666"/>
                </a:solidFill>
                <a:ea typeface="Microsoft YaHei" charset="-122"/>
                <a:cs typeface="Microsoft YaHei" charset="-122"/>
              </a:rPr>
              <a:t>(1) For symmetrically arranged odd number “N” of laser spots, the polynomial expression of the curve fitted by using MATLAB built-in function “</a:t>
            </a:r>
            <a:r>
              <a:rPr lang="en-US" sz="1200" dirty="0" err="1">
                <a:solidFill>
                  <a:srgbClr val="666666"/>
                </a:solidFill>
                <a:ea typeface="Microsoft YaHei" charset="-122"/>
                <a:cs typeface="Microsoft YaHei" charset="-122"/>
              </a:rPr>
              <a:t>Polyfit</a:t>
            </a:r>
            <a:r>
              <a:rPr lang="en-US" sz="1200" dirty="0">
                <a:solidFill>
                  <a:srgbClr val="666666"/>
                </a:solidFill>
                <a:ea typeface="Microsoft YaHei" charset="-122"/>
                <a:cs typeface="Microsoft YaHei" charset="-122"/>
              </a:rPr>
              <a:t>” is uniquely exists and finite (</a:t>
            </a:r>
            <a:r>
              <a:rPr lang="en-US" sz="1200" dirty="0" err="1">
                <a:solidFill>
                  <a:srgbClr val="666666"/>
                </a:solidFill>
                <a:ea typeface="Microsoft YaHei" charset="-122"/>
                <a:cs typeface="Microsoft YaHei" charset="-122"/>
              </a:rPr>
              <a:t>Vandermonde</a:t>
            </a:r>
            <a:r>
              <a:rPr lang="en-US" sz="1200" dirty="0">
                <a:solidFill>
                  <a:srgbClr val="666666"/>
                </a:solidFill>
                <a:ea typeface="Microsoft YaHei" charset="-122"/>
                <a:cs typeface="Microsoft YaHei" charset="-122"/>
              </a:rPr>
              <a:t> determinant proves the linear independence).</a:t>
            </a:r>
          </a:p>
          <a:p>
            <a:pPr>
              <a:lnSpc>
                <a:spcPct val="110000"/>
              </a:lnSpc>
            </a:pPr>
            <a:r>
              <a:rPr lang="en-US" sz="1200" dirty="0">
                <a:solidFill>
                  <a:srgbClr val="666666"/>
                </a:solidFill>
                <a:ea typeface="Microsoft YaHei" charset="-122"/>
                <a:cs typeface="Microsoft YaHei" charset="-122"/>
              </a:rPr>
              <a:t>(2)The polynomial is symmetrical (Method of undetermined coefficients; the highest degree of polynomial is an even number “n”, n≤N-1).</a:t>
            </a:r>
          </a:p>
          <a:p>
            <a:pPr>
              <a:lnSpc>
                <a:spcPct val="110000"/>
              </a:lnSpc>
            </a:pPr>
            <a:r>
              <a:rPr lang="en-US" sz="1200" dirty="0">
                <a:ea typeface="Microsoft YaHei" charset="-122"/>
                <a:cs typeface="Microsoft YaHei" charset="-122"/>
              </a:rPr>
              <a:t>(</a:t>
            </a:r>
            <a:r>
              <a:rPr lang="en-US" sz="1200" dirty="0">
                <a:solidFill>
                  <a:srgbClr val="666666"/>
                </a:solidFill>
                <a:ea typeface="Microsoft YaHei" charset="-122"/>
                <a:cs typeface="Microsoft YaHei" charset="-122"/>
              </a:rPr>
              <a:t>3)The symmetric axis is uniquely exists and finite (Proof by contradiction).</a:t>
            </a:r>
          </a:p>
          <a:p>
            <a:pPr>
              <a:lnSpc>
                <a:spcPct val="110000"/>
              </a:lnSpc>
            </a:pPr>
            <a:r>
              <a:rPr lang="en-US" sz="1200" b="1" dirty="0">
                <a:ea typeface="Microsoft YaHei" charset="-122"/>
                <a:cs typeface="Microsoft YaHei" charset="-122"/>
              </a:rPr>
              <a:t>In practice, the laser spots are not strictly symmetrical in layout. We need to prove that: </a:t>
            </a:r>
          </a:p>
          <a:p>
            <a:pPr>
              <a:lnSpc>
                <a:spcPct val="110000"/>
              </a:lnSpc>
            </a:pPr>
            <a:r>
              <a:rPr lang="en-US" sz="1200" dirty="0">
                <a:solidFill>
                  <a:srgbClr val="666666"/>
                </a:solidFill>
                <a:ea typeface="Microsoft YaHei" charset="-122"/>
                <a:cs typeface="Microsoft YaHei" charset="-122"/>
              </a:rPr>
              <a:t>(1)For a n-degree symmetrical polynomial, the (n/2)</a:t>
            </a:r>
            <a:r>
              <a:rPr lang="en-US" sz="1200" dirty="0" err="1">
                <a:solidFill>
                  <a:srgbClr val="666666"/>
                </a:solidFill>
                <a:ea typeface="Microsoft YaHei" charset="-122"/>
                <a:cs typeface="Microsoft YaHei" charset="-122"/>
              </a:rPr>
              <a:t>st</a:t>
            </a:r>
            <a:r>
              <a:rPr lang="en-US" sz="1200" dirty="0">
                <a:solidFill>
                  <a:srgbClr val="666666"/>
                </a:solidFill>
                <a:ea typeface="Microsoft YaHei" charset="-122"/>
                <a:cs typeface="Microsoft YaHei" charset="-122"/>
              </a:rPr>
              <a:t> stagnation point is the symmetric axis. (Consider both real number and complex number).</a:t>
            </a:r>
          </a:p>
          <a:p>
            <a:pPr>
              <a:lnSpc>
                <a:spcPct val="110000"/>
              </a:lnSpc>
            </a:pPr>
            <a:r>
              <a:rPr lang="en-US" sz="1200" dirty="0">
                <a:solidFill>
                  <a:srgbClr val="666666"/>
                </a:solidFill>
                <a:ea typeface="Microsoft YaHei" charset="-122"/>
                <a:cs typeface="Microsoft YaHei" charset="-122"/>
              </a:rPr>
              <a:t>(2)According to (1), after fitting the odd number “N” of laser spots by “</a:t>
            </a:r>
            <a:r>
              <a:rPr lang="en-US" sz="1200" dirty="0" err="1">
                <a:solidFill>
                  <a:srgbClr val="666666"/>
                </a:solidFill>
                <a:ea typeface="Microsoft YaHei" charset="-122"/>
                <a:cs typeface="Microsoft YaHei" charset="-122"/>
              </a:rPr>
              <a:t>Polyfit</a:t>
            </a:r>
            <a:r>
              <a:rPr lang="en-US" altLang="zh-CN" sz="1200" dirty="0">
                <a:solidFill>
                  <a:srgbClr val="666666"/>
                </a:solidFill>
                <a:ea typeface="Microsoft YaHei" charset="-122"/>
                <a:cs typeface="Microsoft YaHei" charset="-122"/>
              </a:rPr>
              <a:t>”</a:t>
            </a:r>
            <a:r>
              <a:rPr lang="en-US" sz="1200" dirty="0">
                <a:solidFill>
                  <a:srgbClr val="666666"/>
                </a:solidFill>
                <a:ea typeface="Microsoft YaHei" charset="-122"/>
                <a:cs typeface="Microsoft YaHei" charset="-122"/>
              </a:rPr>
              <a:t> function, the (n/2)</a:t>
            </a:r>
            <a:r>
              <a:rPr lang="en-US" sz="1200" dirty="0" err="1">
                <a:solidFill>
                  <a:srgbClr val="666666"/>
                </a:solidFill>
                <a:ea typeface="Microsoft YaHei" charset="-122"/>
                <a:cs typeface="Microsoft YaHei" charset="-122"/>
              </a:rPr>
              <a:t>st</a:t>
            </a:r>
            <a:r>
              <a:rPr lang="en-US" sz="1200" dirty="0">
                <a:solidFill>
                  <a:srgbClr val="666666"/>
                </a:solidFill>
                <a:ea typeface="Microsoft YaHei" charset="-122"/>
                <a:cs typeface="Microsoft YaHei" charset="-122"/>
              </a:rPr>
              <a:t> stagnation point of the derived function of the polynomial is the actual vertex of the fitted curve of the actual imaging points. </a:t>
            </a:r>
          </a:p>
        </p:txBody>
      </p:sp>
      <p:grpSp>
        <p:nvGrpSpPr>
          <p:cNvPr id="21" name="组合 46"/>
          <p:cNvGrpSpPr>
            <a:grpSpLocks noChangeAspect="1"/>
          </p:cNvGrpSpPr>
          <p:nvPr/>
        </p:nvGrpSpPr>
        <p:grpSpPr>
          <a:xfrm>
            <a:off x="139669" y="635522"/>
            <a:ext cx="1761699" cy="1645920"/>
            <a:chOff x="5143452" y="2336983"/>
            <a:chExt cx="1446192" cy="1351148"/>
          </a:xfrm>
        </p:grpSpPr>
        <p:grpSp>
          <p:nvGrpSpPr>
            <p:cNvPr id="22" name="组合 30"/>
            <p:cNvGrpSpPr/>
            <p:nvPr/>
          </p:nvGrpSpPr>
          <p:grpSpPr>
            <a:xfrm flipV="1">
              <a:off x="5188770" y="2336983"/>
              <a:ext cx="1341891" cy="1351148"/>
              <a:chOff x="3420609" y="2342470"/>
              <a:chExt cx="2383516" cy="2399959"/>
            </a:xfrm>
          </p:grpSpPr>
          <p:sp>
            <p:nvSpPr>
              <p:cNvPr id="35"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6"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3"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4"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58"/>
          <p:cNvSpPr txBox="1"/>
          <p:nvPr/>
        </p:nvSpPr>
        <p:spPr>
          <a:xfrm>
            <a:off x="1806988" y="713456"/>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9" name="矩形 38"/>
          <p:cNvSpPr/>
          <p:nvPr/>
        </p:nvSpPr>
        <p:spPr>
          <a:xfrm>
            <a:off x="1374512" y="86012"/>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0" name="直接连接符 97"/>
          <p:cNvCxnSpPr/>
          <p:nvPr/>
        </p:nvCxnSpPr>
        <p:spPr>
          <a:xfrm>
            <a:off x="1317924"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4"/>
          <p:cNvSpPr txBox="1"/>
          <p:nvPr/>
        </p:nvSpPr>
        <p:spPr>
          <a:xfrm>
            <a:off x="1367029" y="107576"/>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2" name="直接连接符 103"/>
          <p:cNvCxnSpPr/>
          <p:nvPr/>
        </p:nvCxnSpPr>
        <p:spPr>
          <a:xfrm>
            <a:off x="2671169"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104"/>
          <p:cNvCxnSpPr/>
          <p:nvPr/>
        </p:nvCxnSpPr>
        <p:spPr>
          <a:xfrm>
            <a:off x="4043476" y="82862"/>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文本框 96"/>
          <p:cNvSpPr txBox="1"/>
          <p:nvPr/>
        </p:nvSpPr>
        <p:spPr>
          <a:xfrm>
            <a:off x="14548" y="95219"/>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5" name="文本框 40"/>
          <p:cNvSpPr txBox="1"/>
          <p:nvPr/>
        </p:nvSpPr>
        <p:spPr>
          <a:xfrm>
            <a:off x="2694858" y="107576"/>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6" name="文本框 41"/>
          <p:cNvSpPr txBox="1"/>
          <p:nvPr/>
        </p:nvSpPr>
        <p:spPr>
          <a:xfrm>
            <a:off x="4115070" y="107576"/>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980909902"/>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5" name="图片 14"/>
          <p:cNvPicPr>
            <a:picLocks/>
          </p:cNvPicPr>
          <p:nvPr/>
        </p:nvPicPr>
        <p:blipFill>
          <a:blip r:embed="rId4">
            <a:extLst>
              <a:ext uri="{28A0092B-C50C-407E-A947-70E740481C1C}">
                <a14:useLocalDpi xmlns:a14="http://schemas.microsoft.com/office/drawing/2010/main" val="0"/>
              </a:ext>
            </a:extLst>
          </a:blip>
          <a:stretch>
            <a:fillRect/>
          </a:stretch>
        </p:blipFill>
        <p:spPr>
          <a:xfrm>
            <a:off x="603512" y="749905"/>
            <a:ext cx="4330310" cy="3240000"/>
          </a:xfrm>
          <a:prstGeom prst="rect">
            <a:avLst/>
          </a:prstGeom>
        </p:spPr>
      </p:pic>
      <p:sp>
        <p:nvSpPr>
          <p:cNvPr id="23" name="矩形 22"/>
          <p:cNvSpPr/>
          <p:nvPr/>
        </p:nvSpPr>
        <p:spPr>
          <a:xfrm>
            <a:off x="225119" y="3846215"/>
            <a:ext cx="2453114" cy="553998"/>
          </a:xfrm>
          <a:prstGeom prst="rect">
            <a:avLst/>
          </a:prstGeom>
        </p:spPr>
        <p:txBody>
          <a:bodyPr wrap="square">
            <a:spAutoFit/>
          </a:bodyPr>
          <a:lstStyle/>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1.Standard</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Spots</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Position</a:t>
            </a:r>
          </a:p>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&amp;Actual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Spots</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Position</a:t>
            </a:r>
            <a:endParaRPr lang="en-US" altLang="zh-CN" sz="1100" dirty="0">
              <a:solidFill>
                <a:srgbClr val="666666"/>
              </a:solidFill>
              <a:latin typeface="微软雅黑" panose="020B0503020204020204" pitchFamily="34" charset="-122"/>
              <a:ea typeface="微软雅黑" panose="020B0503020204020204" pitchFamily="34" charset="-122"/>
            </a:endParaRPr>
          </a:p>
        </p:txBody>
      </p:sp>
      <p:pic>
        <p:nvPicPr>
          <p:cNvPr id="16" name="图片 15"/>
          <p:cNvPicPr>
            <a:picLocks/>
          </p:cNvPicPr>
          <p:nvPr/>
        </p:nvPicPr>
        <p:blipFill>
          <a:blip r:embed="rId5">
            <a:extLst>
              <a:ext uri="{28A0092B-C50C-407E-A947-70E740481C1C}">
                <a14:useLocalDpi xmlns:a14="http://schemas.microsoft.com/office/drawing/2010/main" val="0"/>
              </a:ext>
            </a:extLst>
          </a:blip>
          <a:stretch>
            <a:fillRect/>
          </a:stretch>
        </p:blipFill>
        <p:spPr>
          <a:xfrm>
            <a:off x="2284755" y="1342574"/>
            <a:ext cx="4330304" cy="3239996"/>
          </a:xfrm>
          <a:prstGeom prst="rect">
            <a:avLst/>
          </a:prstGeom>
        </p:spPr>
      </p:pic>
      <p:pic>
        <p:nvPicPr>
          <p:cNvPr id="17" name="图片 16"/>
          <p:cNvPicPr>
            <a:picLocks/>
          </p:cNvPicPr>
          <p:nvPr/>
        </p:nvPicPr>
        <p:blipFill>
          <a:blip r:embed="rId6">
            <a:extLst>
              <a:ext uri="{28A0092B-C50C-407E-A947-70E740481C1C}">
                <a14:useLocalDpi xmlns:a14="http://schemas.microsoft.com/office/drawing/2010/main" val="0"/>
              </a:ext>
            </a:extLst>
          </a:blip>
          <a:stretch>
            <a:fillRect/>
          </a:stretch>
        </p:blipFill>
        <p:spPr>
          <a:xfrm>
            <a:off x="4533894" y="2673041"/>
            <a:ext cx="4330304" cy="3239996"/>
          </a:xfrm>
          <a:prstGeom prst="rect">
            <a:avLst/>
          </a:prstGeom>
        </p:spPr>
      </p:pic>
      <p:sp>
        <p:nvSpPr>
          <p:cNvPr id="31" name="矩形 30"/>
          <p:cNvSpPr/>
          <p:nvPr/>
        </p:nvSpPr>
        <p:spPr>
          <a:xfrm>
            <a:off x="2312125" y="4248594"/>
            <a:ext cx="3322556" cy="323165"/>
          </a:xfrm>
          <a:prstGeom prst="rect">
            <a:avLst/>
          </a:prstGeom>
        </p:spPr>
        <p:txBody>
          <a:bodyPr wrap="square">
            <a:spAutoFit/>
          </a:bodyPr>
          <a:lstStyle/>
          <a:p>
            <a:pPr indent="288000" algn="just">
              <a:lnSpc>
                <a:spcPts val="1800"/>
              </a:lnSpc>
            </a:pPr>
            <a:r>
              <a:rPr lang="zh-CN" altLang="zh-CN" sz="1100" dirty="0">
                <a:solidFill>
                  <a:srgbClr val="666666"/>
                </a:solidFill>
                <a:latin typeface="微软雅黑" panose="020B0503020204020204" pitchFamily="34" charset="-122"/>
                <a:ea typeface="微软雅黑" panose="020B0503020204020204" pitchFamily="34" charset="-122"/>
              </a:rPr>
              <a:t>2</a:t>
            </a:r>
            <a:r>
              <a:rPr lang="en-US" altLang="zh-CN" sz="1100" dirty="0" smtClean="0">
                <a:solidFill>
                  <a:srgbClr val="666666"/>
                </a:solidFill>
                <a:latin typeface="微软雅黑" panose="020B0503020204020204" pitchFamily="34" charset="-122"/>
                <a:ea typeface="微软雅黑" panose="020B0503020204020204" pitchFamily="34" charset="-122"/>
              </a:rPr>
              <a:t>.Translate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Coordinate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System</a:t>
            </a:r>
            <a:endParaRPr lang="en-US" altLang="zh-CN" sz="1100" dirty="0">
              <a:solidFill>
                <a:srgbClr val="666666"/>
              </a:solidFill>
              <a:latin typeface="微软雅黑" panose="020B0503020204020204" pitchFamily="34" charset="-122"/>
              <a:ea typeface="微软雅黑" panose="020B0503020204020204" pitchFamily="34" charset="-122"/>
            </a:endParaRPr>
          </a:p>
        </p:txBody>
      </p:sp>
      <p:sp>
        <p:nvSpPr>
          <p:cNvPr id="33" name="矩形 32"/>
          <p:cNvSpPr/>
          <p:nvPr/>
        </p:nvSpPr>
        <p:spPr>
          <a:xfrm>
            <a:off x="3938491" y="5560666"/>
            <a:ext cx="3164721" cy="323165"/>
          </a:xfrm>
          <a:prstGeom prst="rect">
            <a:avLst/>
          </a:prstGeom>
        </p:spPr>
        <p:txBody>
          <a:bodyPr wrap="square">
            <a:spAutoFit/>
          </a:bodyPr>
          <a:lstStyle/>
          <a:p>
            <a:pPr indent="288000"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3.Zoom</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Actual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Coordinate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System</a:t>
            </a:r>
            <a:endParaRPr lang="en-US" altLang="zh-CN" sz="1100" dirty="0">
              <a:solidFill>
                <a:srgbClr val="666666"/>
              </a:solidFill>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64494610"/>
              </p:ext>
            </p:extLst>
          </p:nvPr>
        </p:nvGraphicFramePr>
        <p:xfrm>
          <a:off x="502806" y="5455811"/>
          <a:ext cx="2667000" cy="266700"/>
        </p:xfrm>
        <a:graphic>
          <a:graphicData uri="http://schemas.openxmlformats.org/presentationml/2006/ole">
            <mc:AlternateContent xmlns:mc="http://schemas.openxmlformats.org/markup-compatibility/2006">
              <mc:Choice xmlns:v="urn:schemas-microsoft-com:vml" Requires="v">
                <p:oleObj spid="_x0000_s3429" name="Equation" r:id="rId7" imgW="2667000" imgH="266700" progId="Equation.DSMT4">
                  <p:embed/>
                </p:oleObj>
              </mc:Choice>
              <mc:Fallback>
                <p:oleObj name="Equation" r:id="rId7" imgW="2667000" imgH="266700" progId="Equation.DSMT4">
                  <p:embed/>
                  <p:pic>
                    <p:nvPicPr>
                      <p:cNvPr id="0" name=""/>
                      <p:cNvPicPr/>
                      <p:nvPr/>
                    </p:nvPicPr>
                    <p:blipFill>
                      <a:blip r:embed="rId8"/>
                      <a:stretch>
                        <a:fillRect/>
                      </a:stretch>
                    </p:blipFill>
                    <p:spPr>
                      <a:xfrm>
                        <a:off x="502806" y="5455811"/>
                        <a:ext cx="2667000" cy="266700"/>
                      </a:xfrm>
                      <a:prstGeom prst="rect">
                        <a:avLst/>
                      </a:prstGeom>
                    </p:spPr>
                  </p:pic>
                </p:oleObj>
              </mc:Fallback>
            </mc:AlternateContent>
          </a:graphicData>
        </a:graphic>
      </p:graphicFrame>
      <p:sp>
        <p:nvSpPr>
          <p:cNvPr id="34" name="矩形 33"/>
          <p:cNvSpPr/>
          <p:nvPr/>
        </p:nvSpPr>
        <p:spPr>
          <a:xfrm>
            <a:off x="243206" y="5098006"/>
            <a:ext cx="2994262" cy="302712"/>
          </a:xfrm>
          <a:prstGeom prst="rect">
            <a:avLst/>
          </a:prstGeom>
        </p:spPr>
        <p:txBody>
          <a:bodyPr wrap="square">
            <a:spAutoFit/>
          </a:bodyPr>
          <a:lstStyle/>
          <a:p>
            <a:pPr indent="13680" algn="just">
              <a:lnSpc>
                <a:spcPts val="1800"/>
              </a:lnSpc>
            </a:pP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fitted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in</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standard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situations</a:t>
            </a:r>
            <a:endParaRPr lang="en-US" altLang="zh-CN" sz="1100" dirty="0">
              <a:solidFill>
                <a:srgbClr val="666666"/>
              </a:solidFill>
              <a:ea typeface="微软雅黑" panose="020B0503020204020204" pitchFamily="34" charset="-122"/>
            </a:endParaRPr>
          </a:p>
        </p:txBody>
      </p:sp>
      <p:sp>
        <p:nvSpPr>
          <p:cNvPr id="35" name="矩形 34"/>
          <p:cNvSpPr/>
          <p:nvPr/>
        </p:nvSpPr>
        <p:spPr>
          <a:xfrm>
            <a:off x="-33219" y="5661646"/>
            <a:ext cx="1774007" cy="301942"/>
          </a:xfrm>
          <a:prstGeom prst="rect">
            <a:avLst/>
          </a:prstGeom>
        </p:spPr>
        <p:txBody>
          <a:bodyPr wrap="square">
            <a:spAutoFit/>
          </a:bodyPr>
          <a:lstStyle/>
          <a:p>
            <a:pPr indent="288000" algn="just">
              <a:lnSpc>
                <a:spcPts val="1800"/>
              </a:lnSpc>
            </a:pPr>
            <a:r>
              <a:rPr lang="en-US" altLang="zh-CN" sz="1100" dirty="0" smtClean="0">
                <a:solidFill>
                  <a:srgbClr val="666666"/>
                </a:solidFill>
                <a:ea typeface="微软雅黑" panose="020B0503020204020204" pitchFamily="34" charset="-122"/>
              </a:rPr>
              <a:t>Its</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eigenvalues</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are</a:t>
            </a:r>
            <a:r>
              <a:rPr lang="zh-CN" altLang="en-US" sz="1100" dirty="0" smtClean="0">
                <a:solidFill>
                  <a:srgbClr val="666666"/>
                </a:solidFill>
                <a:ea typeface="微软雅黑" panose="020B0503020204020204" pitchFamily="34" charset="-122"/>
              </a:rPr>
              <a:t>：</a:t>
            </a:r>
            <a:endParaRPr lang="en-US" altLang="zh-CN" sz="1100" dirty="0">
              <a:solidFill>
                <a:srgbClr val="666666"/>
              </a:solidFill>
              <a:ea typeface="微软雅黑" panose="020B0503020204020204" pitchFamily="34" charset="-122"/>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038924448"/>
              </p:ext>
            </p:extLst>
          </p:nvPr>
        </p:nvGraphicFramePr>
        <p:xfrm>
          <a:off x="482846" y="5976511"/>
          <a:ext cx="1739900" cy="266700"/>
        </p:xfrm>
        <a:graphic>
          <a:graphicData uri="http://schemas.openxmlformats.org/presentationml/2006/ole">
            <mc:AlternateContent xmlns:mc="http://schemas.openxmlformats.org/markup-compatibility/2006">
              <mc:Choice xmlns:v="urn:schemas-microsoft-com:vml" Requires="v">
                <p:oleObj spid="_x0000_s3430" name="Equation" r:id="rId9" imgW="1739900" imgH="266700" progId="Equation.DSMT4">
                  <p:embed/>
                </p:oleObj>
              </mc:Choice>
              <mc:Fallback>
                <p:oleObj name="Equation" r:id="rId9" imgW="1739900" imgH="266700" progId="Equation.DSMT4">
                  <p:embed/>
                  <p:pic>
                    <p:nvPicPr>
                      <p:cNvPr id="0" name=""/>
                      <p:cNvPicPr/>
                      <p:nvPr/>
                    </p:nvPicPr>
                    <p:blipFill>
                      <a:blip r:embed="rId10"/>
                      <a:stretch>
                        <a:fillRect/>
                      </a:stretch>
                    </p:blipFill>
                    <p:spPr>
                      <a:xfrm>
                        <a:off x="482846" y="5976511"/>
                        <a:ext cx="1739900" cy="266700"/>
                      </a:xfrm>
                      <a:prstGeom prst="rect">
                        <a:avLst/>
                      </a:prstGeom>
                    </p:spPr>
                  </p:pic>
                </p:oleObj>
              </mc:Fallback>
            </mc:AlternateContent>
          </a:graphicData>
        </a:graphic>
      </p:graphicFrame>
      <p:sp>
        <p:nvSpPr>
          <p:cNvPr id="36" name="矩形 35"/>
          <p:cNvSpPr/>
          <p:nvPr/>
        </p:nvSpPr>
        <p:spPr>
          <a:xfrm>
            <a:off x="250986" y="6172830"/>
            <a:ext cx="3585032" cy="529889"/>
          </a:xfrm>
          <a:prstGeom prst="rect">
            <a:avLst/>
          </a:prstGeom>
        </p:spPr>
        <p:txBody>
          <a:bodyPr wrap="square">
            <a:spAutoFit/>
          </a:bodyPr>
          <a:lstStyle/>
          <a:p>
            <a:pPr algn="just">
              <a:lnSpc>
                <a:spcPts val="1800"/>
              </a:lnSpc>
            </a:pPr>
            <a:r>
              <a:rPr lang="en-US" altLang="zh-CN" sz="1100" dirty="0" smtClean="0">
                <a:solidFill>
                  <a:srgbClr val="666666"/>
                </a:solidFill>
                <a:ea typeface="微软雅黑" panose="020B0503020204020204" pitchFamily="34" charset="-122"/>
              </a:rPr>
              <a:t>Fitted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of</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actual</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position</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should</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use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correspondent</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coefficients.</a:t>
            </a:r>
            <a:endParaRPr lang="en-US" altLang="zh-CN" sz="1100" dirty="0">
              <a:solidFill>
                <a:srgbClr val="666666"/>
              </a:solidFill>
              <a:ea typeface="微软雅黑" panose="020B0503020204020204" pitchFamily="34" charset="-122"/>
            </a:endParaRPr>
          </a:p>
        </p:txBody>
      </p:sp>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5385" y="4008277"/>
            <a:ext cx="6810932" cy="2799528"/>
          </a:xfrm>
          <a:prstGeom prst="rect">
            <a:avLst/>
          </a:prstGeom>
        </p:spPr>
      </p:pic>
      <p:sp>
        <p:nvSpPr>
          <p:cNvPr id="37" name="矩形 36"/>
          <p:cNvSpPr/>
          <p:nvPr/>
        </p:nvSpPr>
        <p:spPr>
          <a:xfrm>
            <a:off x="35616" y="2183691"/>
            <a:ext cx="4287795" cy="2816156"/>
          </a:xfrm>
          <a:prstGeom prst="rect">
            <a:avLst/>
          </a:prstGeom>
        </p:spPr>
        <p:txBody>
          <a:bodyPr wrap="square">
            <a:spAutoFit/>
          </a:bodyPr>
          <a:lstStyle/>
          <a:p>
            <a:pPr algn="just">
              <a:lnSpc>
                <a:spcPct val="120000"/>
              </a:lnSpc>
            </a:pPr>
            <a:r>
              <a:rPr lang="en-US" altLang="zh-CN" sz="1400" b="1" dirty="0">
                <a:solidFill>
                  <a:srgbClr val="666666"/>
                </a:solidFill>
                <a:ea typeface="微软雅黑" panose="020B0503020204020204" pitchFamily="34" charset="-122"/>
              </a:rPr>
              <a:t>Implication</a:t>
            </a:r>
            <a:r>
              <a:rPr lang="en-US" altLang="zh-CN" sz="1400" b="1" dirty="0" smtClean="0">
                <a:solidFill>
                  <a:srgbClr val="666666"/>
                </a:solidFill>
                <a:ea typeface="微软雅黑" panose="020B0503020204020204" pitchFamily="34" charset="-122"/>
              </a:rPr>
              <a:t>:</a:t>
            </a:r>
            <a:endParaRPr lang="en-US" altLang="zh-CN" sz="1400" b="1" dirty="0">
              <a:solidFill>
                <a:srgbClr val="666666"/>
              </a:solidFill>
              <a:ea typeface="微软雅黑" panose="020B0503020204020204" pitchFamily="34" charset="-122"/>
            </a:endParaRPr>
          </a:p>
          <a:p>
            <a:pPr algn="just">
              <a:lnSpc>
                <a:spcPct val="120000"/>
              </a:lnSpc>
            </a:pPr>
            <a:r>
              <a:rPr lang="en-US" altLang="zh-CN" sz="1100" dirty="0">
                <a:solidFill>
                  <a:srgbClr val="666666"/>
                </a:solidFill>
                <a:ea typeface="微软雅黑" panose="020B0503020204020204" pitchFamily="34" charset="-122"/>
              </a:rPr>
              <a:t>If the picture shot from standard position has the relation with its digitalized image: 1 pixel corresponds to 2 millimeters. In this example, the digitalized image corresponds to a picture of 4m x 6m.</a:t>
            </a:r>
          </a:p>
          <a:p>
            <a:pPr algn="just">
              <a:lnSpc>
                <a:spcPct val="120000"/>
              </a:lnSpc>
            </a:pPr>
            <a:r>
              <a:rPr lang="en-US" altLang="zh-CN" sz="1100" dirty="0">
                <a:solidFill>
                  <a:srgbClr val="666666"/>
                </a:solidFill>
                <a:ea typeface="微软雅黑" panose="020B0503020204020204" pitchFamily="34" charset="-122"/>
              </a:rPr>
              <a:t>According to the eigenvalues in the table and correspondent pixel coordinate system, it means the actual position of camera is 0.25 times further than the standard distance to the tunnel face. And in the cross section,  its position is 1.25 meters on the right sides of and 0.7 below the standard position.</a:t>
            </a:r>
          </a:p>
          <a:p>
            <a:pPr algn="just">
              <a:lnSpc>
                <a:spcPct val="120000"/>
              </a:lnSpc>
            </a:pPr>
            <a:r>
              <a:rPr lang="en-US" altLang="zh-CN" sz="1100" dirty="0">
                <a:solidFill>
                  <a:srgbClr val="666666"/>
                </a:solidFill>
                <a:ea typeface="微软雅黑" panose="020B0503020204020204" pitchFamily="34" charset="-122"/>
              </a:rPr>
              <a:t>It just takes one pictures to know the real-time position of the camera.</a:t>
            </a:r>
          </a:p>
          <a:p>
            <a:pPr algn="just">
              <a:lnSpc>
                <a:spcPct val="120000"/>
              </a:lnSpc>
            </a:pPr>
            <a:r>
              <a:rPr lang="en-US" altLang="zh-CN" sz="1100" dirty="0">
                <a:solidFill>
                  <a:srgbClr val="666666"/>
                </a:solidFill>
                <a:ea typeface="微软雅黑" panose="020B0503020204020204" pitchFamily="34" charset="-122"/>
              </a:rPr>
              <a:t>Given the position of camera, we could derive the position and posture of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a:t>
            </a:r>
          </a:p>
          <a:p>
            <a:pPr indent="288000" algn="just">
              <a:lnSpc>
                <a:spcPts val="1800"/>
              </a:lnSpc>
            </a:pPr>
            <a:endParaRPr lang="en-US" altLang="zh-CN" sz="1100" dirty="0">
              <a:solidFill>
                <a:srgbClr val="666666"/>
              </a:solidFill>
              <a:latin typeface="微软雅黑" panose="020B0503020204020204" pitchFamily="34" charset="-122"/>
              <a:ea typeface="微软雅黑" panose="020B0503020204020204" pitchFamily="34" charset="-122"/>
            </a:endParaRPr>
          </a:p>
        </p:txBody>
      </p:sp>
      <p:grpSp>
        <p:nvGrpSpPr>
          <p:cNvPr id="38" name="组合 46"/>
          <p:cNvGrpSpPr>
            <a:grpSpLocks noChangeAspect="1"/>
          </p:cNvGrpSpPr>
          <p:nvPr/>
        </p:nvGrpSpPr>
        <p:grpSpPr>
          <a:xfrm>
            <a:off x="7330873" y="589034"/>
            <a:ext cx="1761699" cy="1645920"/>
            <a:chOff x="5143452" y="2336983"/>
            <a:chExt cx="1446192" cy="1351148"/>
          </a:xfrm>
        </p:grpSpPr>
        <p:grpSp>
          <p:nvGrpSpPr>
            <p:cNvPr id="39" name="组合 30"/>
            <p:cNvGrpSpPr/>
            <p:nvPr/>
          </p:nvGrpSpPr>
          <p:grpSpPr>
            <a:xfrm flipV="1">
              <a:off x="5188770" y="2336983"/>
              <a:ext cx="1341891" cy="1351148"/>
              <a:chOff x="3420609" y="2342470"/>
              <a:chExt cx="2383516" cy="2399959"/>
            </a:xfrm>
          </p:grpSpPr>
          <p:sp>
            <p:nvSpPr>
              <p:cNvPr id="42"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43"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40"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1"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44" name="文本框 58"/>
          <p:cNvSpPr txBox="1"/>
          <p:nvPr/>
        </p:nvSpPr>
        <p:spPr>
          <a:xfrm>
            <a:off x="7448138" y="2276985"/>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46" name="矩形 38"/>
          <p:cNvSpPr/>
          <p:nvPr/>
        </p:nvSpPr>
        <p:spPr>
          <a:xfrm>
            <a:off x="1359964" y="97059"/>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7" name="直接连接符 97"/>
          <p:cNvCxnSpPr/>
          <p:nvPr/>
        </p:nvCxnSpPr>
        <p:spPr>
          <a:xfrm>
            <a:off x="1303376"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文本框 44"/>
          <p:cNvSpPr txBox="1"/>
          <p:nvPr/>
        </p:nvSpPr>
        <p:spPr>
          <a:xfrm>
            <a:off x="1352481" y="11862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9" name="直接连接符 103"/>
          <p:cNvCxnSpPr/>
          <p:nvPr/>
        </p:nvCxnSpPr>
        <p:spPr>
          <a:xfrm>
            <a:off x="2656621"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104"/>
          <p:cNvCxnSpPr/>
          <p:nvPr/>
        </p:nvCxnSpPr>
        <p:spPr>
          <a:xfrm>
            <a:off x="4028928" y="93909"/>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文本框 96"/>
          <p:cNvSpPr txBox="1"/>
          <p:nvPr/>
        </p:nvSpPr>
        <p:spPr>
          <a:xfrm>
            <a:off x="0" y="106266"/>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2" name="文本框 40"/>
          <p:cNvSpPr txBox="1"/>
          <p:nvPr/>
        </p:nvSpPr>
        <p:spPr>
          <a:xfrm>
            <a:off x="2680310" y="118623"/>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3" name="文本框 41"/>
          <p:cNvSpPr txBox="1"/>
          <p:nvPr/>
        </p:nvSpPr>
        <p:spPr>
          <a:xfrm>
            <a:off x="4100522" y="118623"/>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1656368703"/>
                  </p:ext>
                </p:extLst>
              </p:nvPr>
            </p:nvGraphicFramePr>
            <p:xfrm>
              <a:off x="83822" y="698427"/>
              <a:ext cx="6559970" cy="1490529"/>
            </p:xfrm>
            <a:graphic>
              <a:graphicData uri="http://schemas.openxmlformats.org/drawingml/2006/table">
                <a:tbl>
                  <a:tblPr firstRow="1" firstCol="1" bandRow="1">
                    <a:tableStyleId>{2D5ABB26-0587-4C30-8999-92F81FD0307C}</a:tableStyleId>
                  </a:tblPr>
                  <a:tblGrid>
                    <a:gridCol w="3078218"/>
                    <a:gridCol w="1646184"/>
                    <a:gridCol w="1835568"/>
                  </a:tblGrid>
                  <a:tr h="243604">
                    <a:tc>
                      <a:txBody>
                        <a:bodyPr/>
                        <a:lstStyle/>
                        <a:p>
                          <a:pPr marL="0" marR="0" algn="ctr">
                            <a:lnSpc>
                              <a:spcPts val="1800"/>
                            </a:lnSpc>
                            <a:spcBef>
                              <a:spcPts val="0"/>
                            </a:spcBef>
                            <a:spcAft>
                              <a:spcPts val="0"/>
                            </a:spcAft>
                          </a:pPr>
                          <a:r>
                            <a:rPr lang="en-US" sz="900" kern="0" dirty="0">
                              <a:effectLst/>
                            </a:rPr>
                            <a:t>Class</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Standard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Actual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231">
                    <a:tc>
                      <a:txBody>
                        <a:bodyPr/>
                        <a:lstStyle/>
                        <a:p>
                          <a:pPr marL="0" marR="0" algn="ctr">
                            <a:lnSpc>
                              <a:spcPts val="1800"/>
                            </a:lnSpc>
                            <a:spcBef>
                              <a:spcPts val="0"/>
                            </a:spcBef>
                            <a:spcAft>
                              <a:spcPts val="0"/>
                            </a:spcAft>
                          </a:pPr>
                          <a:r>
                            <a:rPr lang="en-US" sz="900" kern="0" dirty="0">
                              <a:effectLst/>
                            </a:rPr>
                            <a:t>Pixel coordinate system size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2000*3000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2500*3750</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239079">
                    <a:tc>
                      <a:txBody>
                        <a:bodyPr/>
                        <a:lstStyle/>
                        <a:p>
                          <a:pPr marL="0" marR="0" algn="ctr">
                            <a:lnSpc>
                              <a:spcPts val="1800"/>
                            </a:lnSpc>
                            <a:spcBef>
                              <a:spcPts val="0"/>
                            </a:spcBef>
                            <a:spcAft>
                              <a:spcPts val="0"/>
                            </a:spcAft>
                          </a:pPr>
                          <a:r>
                            <a:rPr lang="en-US" sz="900" kern="0" dirty="0">
                              <a:effectLst/>
                            </a:rPr>
                            <a:t>Eigenvalue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14:m>
                            <m:oMathPara xmlns:m="http://schemas.openxmlformats.org/officeDocument/2006/math">
                              <m:oMathParaPr>
                                <m:jc m:val="centerGroup"/>
                              </m:oMathParaPr>
                              <m:oMath xmlns:m="http://schemas.openxmlformats.org/officeDocument/2006/math">
                                <m:r>
                                  <a:rPr lang="en-US" sz="900" kern="0">
                                    <a:effectLst/>
                                    <a:latin typeface="Cambria Math" charset="0"/>
                                  </a:rPr>
                                  <m:t>[0,−6.00,−2.</m:t>
                                </m:r>
                                <m:acc>
                                  <m:accPr>
                                    <m:chr m:val="̇"/>
                                    <m:ctrlPr>
                                      <a:rPr lang="en-US" sz="900" i="1" kern="0">
                                        <a:effectLst/>
                                        <a:latin typeface="Cambria Math" charset="0"/>
                                      </a:rPr>
                                    </m:ctrlPr>
                                  </m:accPr>
                                  <m:e>
                                    <m:r>
                                      <a:rPr lang="en-US" sz="900" kern="0">
                                        <a:effectLst/>
                                        <a:latin typeface="Cambria Math" charset="0"/>
                                      </a:rPr>
                                      <m:t>6</m:t>
                                    </m:r>
                                  </m:e>
                                </m:acc>
                                <m:acc>
                                  <m:accPr>
                                    <m:chr m:val="̇"/>
                                    <m:ctrlPr>
                                      <a:rPr lang="en-US" sz="900" i="1" kern="0">
                                        <a:effectLst/>
                                        <a:latin typeface="Cambria Math" charset="0"/>
                                      </a:rPr>
                                    </m:ctrlPr>
                                  </m:accPr>
                                  <m:e>
                                    <m:r>
                                      <a:rPr lang="en-US" sz="900" kern="0">
                                        <a:effectLst/>
                                        <a:latin typeface="Cambria Math" charset="0"/>
                                      </a:rPr>
                                      <m:t>6</m:t>
                                    </m:r>
                                  </m:e>
                                </m:acc>
                                <m:r>
                                  <a:rPr lang="en-US" sz="900" kern="0">
                                    <a:effectLst/>
                                    <a:latin typeface="Cambria Math" charset="0"/>
                                  </a:rPr>
                                  <m:t>,8.</m:t>
                                </m:r>
                                <m:acc>
                                  <m:accPr>
                                    <m:chr m:val="̇"/>
                                    <m:ctrlPr>
                                      <a:rPr lang="en-US" sz="900" i="1" kern="0">
                                        <a:effectLst/>
                                        <a:latin typeface="Cambria Math" charset="0"/>
                                      </a:rPr>
                                    </m:ctrlPr>
                                  </m:accPr>
                                  <m:e>
                                    <m:r>
                                      <a:rPr lang="en-US" sz="900" kern="0">
                                        <a:effectLst/>
                                        <a:latin typeface="Cambria Math" charset="0"/>
                                      </a:rPr>
                                      <m:t>6</m:t>
                                    </m:r>
                                  </m:e>
                                </m:acc>
                                <m:acc>
                                  <m:accPr>
                                    <m:chr m:val="̇"/>
                                    <m:ctrlPr>
                                      <a:rPr lang="en-US" sz="900" i="1" kern="0">
                                        <a:effectLst/>
                                        <a:latin typeface="Cambria Math" charset="0"/>
                                      </a:rPr>
                                    </m:ctrlPr>
                                  </m:accPr>
                                  <m:e>
                                    <m:r>
                                      <a:rPr lang="en-US" sz="900" kern="0">
                                        <a:effectLst/>
                                        <a:latin typeface="Cambria Math" charset="0"/>
                                      </a:rPr>
                                      <m:t>6</m:t>
                                    </m:r>
                                  </m:e>
                                </m:acc>
                                <m:r>
                                  <a:rPr lang="en-US" sz="900" kern="0">
                                    <a:effectLst/>
                                    <a:latin typeface="Cambria Math" charset="0"/>
                                  </a:rPr>
                                  <m:t> ]</m:t>
                                </m:r>
                              </m:oMath>
                            </m:oMathPara>
                          </a14:m>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14:m>
                            <m:oMathPara xmlns:m="http://schemas.openxmlformats.org/officeDocument/2006/math">
                              <m:oMathParaPr>
                                <m:jc m:val="centerGroup"/>
                              </m:oMathParaPr>
                              <m:oMath xmlns:m="http://schemas.openxmlformats.org/officeDocument/2006/math">
                                <m:r>
                                  <a:rPr lang="en-US" sz="900" kern="0">
                                    <a:effectLst/>
                                    <a:latin typeface="Cambria Math" charset="0"/>
                                  </a:rPr>
                                  <m:t>[0.625, −2.50,−2.</m:t>
                                </m:r>
                                <m:acc>
                                  <m:accPr>
                                    <m:chr m:val="̇"/>
                                    <m:ctrlPr>
                                      <a:rPr lang="en-US" sz="900" i="1" kern="0">
                                        <a:effectLst/>
                                        <a:latin typeface="Cambria Math" charset="0"/>
                                      </a:rPr>
                                    </m:ctrlPr>
                                  </m:accPr>
                                  <m:e>
                                    <m:r>
                                      <a:rPr lang="en-US" sz="900" kern="0">
                                        <a:effectLst/>
                                        <a:latin typeface="Cambria Math" charset="0"/>
                                      </a:rPr>
                                      <m:t>6</m:t>
                                    </m:r>
                                  </m:e>
                                </m:acc>
                                <m:acc>
                                  <m:accPr>
                                    <m:chr m:val="̇"/>
                                    <m:ctrlPr>
                                      <a:rPr lang="en-US" sz="900" i="1" kern="0">
                                        <a:effectLst/>
                                        <a:latin typeface="Cambria Math" charset="0"/>
                                      </a:rPr>
                                    </m:ctrlPr>
                                  </m:accPr>
                                  <m:e>
                                    <m:r>
                                      <a:rPr lang="en-US" sz="900" kern="0">
                                        <a:effectLst/>
                                        <a:latin typeface="Cambria Math" charset="0"/>
                                      </a:rPr>
                                      <m:t>6</m:t>
                                    </m:r>
                                  </m:e>
                                </m:acc>
                                <m:r>
                                  <a:rPr lang="en-US" sz="900" kern="0">
                                    <a:effectLst/>
                                    <a:latin typeface="Cambria Math" charset="0"/>
                                  </a:rPr>
                                  <m:t>,8.</m:t>
                                </m:r>
                                <m:acc>
                                  <m:accPr>
                                    <m:chr m:val="̇"/>
                                    <m:ctrlPr>
                                      <a:rPr lang="en-US" sz="900" i="1" kern="0">
                                        <a:effectLst/>
                                        <a:latin typeface="Cambria Math" charset="0"/>
                                      </a:rPr>
                                    </m:ctrlPr>
                                  </m:accPr>
                                  <m:e>
                                    <m:r>
                                      <a:rPr lang="en-US" sz="900" kern="0">
                                        <a:effectLst/>
                                        <a:latin typeface="Cambria Math" charset="0"/>
                                      </a:rPr>
                                      <m:t>6</m:t>
                                    </m:r>
                                  </m:e>
                                </m:acc>
                                <m:acc>
                                  <m:accPr>
                                    <m:chr m:val="̇"/>
                                    <m:ctrlPr>
                                      <a:rPr lang="en-US" sz="900" i="1" kern="0">
                                        <a:effectLst/>
                                        <a:latin typeface="Cambria Math" charset="0"/>
                                      </a:rPr>
                                    </m:ctrlPr>
                                  </m:accPr>
                                  <m:e>
                                    <m:r>
                                      <a:rPr lang="en-US" sz="900" kern="0">
                                        <a:effectLst/>
                                        <a:latin typeface="Cambria Math" charset="0"/>
                                      </a:rPr>
                                      <m:t>6</m:t>
                                    </m:r>
                                  </m:e>
                                </m:acc>
                                <m:r>
                                  <a:rPr lang="en-US" sz="900" kern="0">
                                    <a:effectLst/>
                                    <a:latin typeface="Cambria Math" charset="0"/>
                                  </a:rPr>
                                  <m:t> ]</m:t>
                                </m:r>
                              </m:oMath>
                            </m:oMathPara>
                          </a14:m>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64415">
                    <a:tc>
                      <a:txBody>
                        <a:bodyPr/>
                        <a:lstStyle/>
                        <a:p>
                          <a:pPr marL="0" marR="0" algn="ctr">
                            <a:lnSpc>
                              <a:spcPts val="1800"/>
                            </a:lnSpc>
                            <a:spcBef>
                              <a:spcPts val="0"/>
                            </a:spcBef>
                            <a:spcAft>
                              <a:spcPts val="0"/>
                            </a:spcAft>
                          </a:pPr>
                          <a:r>
                            <a:rPr lang="en-US" sz="900" kern="0" dirty="0">
                              <a:effectLst/>
                            </a:rPr>
                            <a:t>Horizontal pixel difference compared with the standard </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625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10124">
                    <a:tc>
                      <a:txBody>
                        <a:bodyPr/>
                        <a:lstStyle/>
                        <a:p>
                          <a:pPr marL="0" marR="0" algn="ctr">
                            <a:lnSpc>
                              <a:spcPts val="1800"/>
                            </a:lnSpc>
                            <a:spcBef>
                              <a:spcPts val="0"/>
                            </a:spcBef>
                            <a:spcAft>
                              <a:spcPts val="0"/>
                            </a:spcAft>
                          </a:pPr>
                          <a:r>
                            <a:rPr lang="en-US" sz="900" kern="0">
                              <a:effectLst/>
                            </a:rPr>
                            <a:t>Vertical pixel difference compared with the standard</a:t>
                          </a:r>
                          <a:endParaRPr lang="en-US" sz="1050" kern="10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350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10124">
                    <a:tc>
                      <a:txBody>
                        <a:bodyPr/>
                        <a:lstStyle/>
                        <a:p>
                          <a:pPr marL="0" marR="0" algn="ctr">
                            <a:lnSpc>
                              <a:spcPts val="1800"/>
                            </a:lnSpc>
                            <a:spcBef>
                              <a:spcPts val="0"/>
                            </a:spcBef>
                            <a:spcAft>
                              <a:spcPts val="0"/>
                            </a:spcAft>
                          </a:pPr>
                          <a:r>
                            <a:rPr lang="en-US" sz="900" kern="0" dirty="0">
                              <a:effectLst/>
                            </a:rPr>
                            <a:t>Zoom ratio compared with the standard</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1</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1.25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1656368703"/>
                  </p:ext>
                </p:extLst>
              </p:nvPr>
            </p:nvGraphicFramePr>
            <p:xfrm>
              <a:off x="83822" y="698427"/>
              <a:ext cx="6559970" cy="1490529"/>
            </p:xfrm>
            <a:graphic>
              <a:graphicData uri="http://schemas.openxmlformats.org/drawingml/2006/table">
                <a:tbl>
                  <a:tblPr firstRow="1" firstCol="1" bandRow="1">
                    <a:tableStyleId>{2D5ABB26-0587-4C30-8999-92F81FD0307C}</a:tableStyleId>
                  </a:tblPr>
                  <a:tblGrid>
                    <a:gridCol w="3078218"/>
                    <a:gridCol w="1646184"/>
                    <a:gridCol w="1835568"/>
                  </a:tblGrid>
                  <a:tr h="243604">
                    <a:tc>
                      <a:txBody>
                        <a:bodyPr/>
                        <a:lstStyle/>
                        <a:p>
                          <a:pPr marL="0" marR="0" algn="ctr">
                            <a:lnSpc>
                              <a:spcPts val="1800"/>
                            </a:lnSpc>
                            <a:spcBef>
                              <a:spcPts val="0"/>
                            </a:spcBef>
                            <a:spcAft>
                              <a:spcPts val="0"/>
                            </a:spcAft>
                          </a:pPr>
                          <a:r>
                            <a:rPr lang="en-US" sz="900" kern="0" dirty="0">
                              <a:effectLst/>
                            </a:rPr>
                            <a:t>Class</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Standard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Actual Picture</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231">
                    <a:tc>
                      <a:txBody>
                        <a:bodyPr/>
                        <a:lstStyle/>
                        <a:p>
                          <a:pPr marL="0" marR="0" algn="ctr">
                            <a:lnSpc>
                              <a:spcPts val="1800"/>
                            </a:lnSpc>
                            <a:spcBef>
                              <a:spcPts val="0"/>
                            </a:spcBef>
                            <a:spcAft>
                              <a:spcPts val="0"/>
                            </a:spcAft>
                          </a:pPr>
                          <a:r>
                            <a:rPr lang="en-US" sz="900" kern="0" dirty="0">
                              <a:effectLst/>
                            </a:rPr>
                            <a:t>Pixel coordinate system size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2000*3000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2500*3750</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239079">
                    <a:tc>
                      <a:txBody>
                        <a:bodyPr/>
                        <a:lstStyle/>
                        <a:p>
                          <a:pPr marL="0" marR="0" algn="ctr">
                            <a:lnSpc>
                              <a:spcPts val="1800"/>
                            </a:lnSpc>
                            <a:spcBef>
                              <a:spcPts val="0"/>
                            </a:spcBef>
                            <a:spcAft>
                              <a:spcPts val="0"/>
                            </a:spcAft>
                          </a:pPr>
                          <a:r>
                            <a:rPr lang="en-US" sz="900" kern="0" dirty="0">
                              <a:effectLst/>
                            </a:rPr>
                            <a:t>Eigenvalue</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12"/>
                          <a:stretch>
                            <a:fillRect l="-186347" t="-220000" r="-111439" b="-315000"/>
                          </a:stretch>
                        </a:blipFill>
                      </a:tcPr>
                    </a:tc>
                    <a:tc>
                      <a:txBody>
                        <a:bodyPr/>
                        <a:lstStyle/>
                        <a:p>
                          <a:endParaRPr lang="en-US"/>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12"/>
                          <a:stretch>
                            <a:fillRect l="-257807" t="-220000" r="-332" b="-315000"/>
                          </a:stretch>
                        </a:blipFill>
                      </a:tcPr>
                    </a:tc>
                  </a:tr>
                  <a:tr h="264415">
                    <a:tc>
                      <a:txBody>
                        <a:bodyPr/>
                        <a:lstStyle/>
                        <a:p>
                          <a:pPr marL="0" marR="0" algn="ctr">
                            <a:lnSpc>
                              <a:spcPts val="1800"/>
                            </a:lnSpc>
                            <a:spcBef>
                              <a:spcPts val="0"/>
                            </a:spcBef>
                            <a:spcAft>
                              <a:spcPts val="0"/>
                            </a:spcAft>
                          </a:pPr>
                          <a:r>
                            <a:rPr lang="en-US" sz="900" kern="0" dirty="0">
                              <a:effectLst/>
                            </a:rPr>
                            <a:t>Horizontal pixel difference compared with the standard </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625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28600">
                    <a:tc>
                      <a:txBody>
                        <a:bodyPr/>
                        <a:lstStyle/>
                        <a:p>
                          <a:pPr marL="0" marR="0" algn="ctr">
                            <a:lnSpc>
                              <a:spcPts val="1800"/>
                            </a:lnSpc>
                            <a:spcBef>
                              <a:spcPts val="0"/>
                            </a:spcBef>
                            <a:spcAft>
                              <a:spcPts val="0"/>
                            </a:spcAft>
                          </a:pPr>
                          <a:r>
                            <a:rPr lang="en-US" sz="900" kern="0">
                              <a:effectLst/>
                            </a:rPr>
                            <a:t>Vertical pixel difference compared with the standard</a:t>
                          </a:r>
                          <a:endParaRPr lang="en-US" sz="1050" kern="10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350</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28600">
                    <a:tc>
                      <a:txBody>
                        <a:bodyPr/>
                        <a:lstStyle/>
                        <a:p>
                          <a:pPr marL="0" marR="0" algn="ctr">
                            <a:lnSpc>
                              <a:spcPts val="1800"/>
                            </a:lnSpc>
                            <a:spcBef>
                              <a:spcPts val="0"/>
                            </a:spcBef>
                            <a:spcAft>
                              <a:spcPts val="0"/>
                            </a:spcAft>
                          </a:pPr>
                          <a:r>
                            <a:rPr lang="en-US" sz="900" kern="0" dirty="0">
                              <a:effectLst/>
                            </a:rPr>
                            <a:t>Zoom ratio compared with the standard</a:t>
                          </a:r>
                          <a:endParaRPr lang="en-US" sz="105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a:effectLst/>
                            </a:rPr>
                            <a:t>1</a:t>
                          </a:r>
                          <a:endParaRPr lang="en-US" sz="105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ts val="1800"/>
                            </a:lnSpc>
                            <a:spcBef>
                              <a:spcPts val="0"/>
                            </a:spcBef>
                            <a:spcAft>
                              <a:spcPts val="0"/>
                            </a:spcAft>
                          </a:pPr>
                          <a:r>
                            <a:rPr lang="en-US" sz="900" kern="0" dirty="0">
                              <a:effectLst/>
                            </a:rPr>
                            <a:t>1.25</a:t>
                          </a:r>
                          <a:endParaRPr lang="en-US" sz="105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36035917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3" presetClass="entr" presetSubtype="1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1" grpId="1"/>
      <p:bldP spid="33"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2367629" y="1029230"/>
            <a:ext cx="5256490" cy="1033232"/>
          </a:xfrm>
          <a:prstGeom prst="rect">
            <a:avLst/>
          </a:prstGeom>
        </p:spPr>
        <p:txBody>
          <a:bodyPr wrap="square">
            <a:spAutoFit/>
          </a:bodyPr>
          <a:lstStyle/>
          <a:p>
            <a:pPr algn="just">
              <a:lnSpc>
                <a:spcPct val="130000"/>
              </a:lnSpc>
            </a:pPr>
            <a:r>
              <a:rPr lang="en-US" altLang="zh-CN" sz="1200" dirty="0" smtClean="0">
                <a:solidFill>
                  <a:srgbClr val="666666"/>
                </a:solidFill>
                <a:ea typeface="微软雅黑" panose="020B0503020204020204" pitchFamily="34" charset="-122"/>
              </a:rPr>
              <a:t>Given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because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bracket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body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are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rigid</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calculate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using</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space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rotation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transformation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correspondent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values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sensors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camera</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three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orthogonal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directions</a:t>
            </a:r>
            <a:r>
              <a:rPr lang="en-US" altLang="zh-CN" sz="1200" dirty="0" smtClean="0">
                <a:solidFill>
                  <a:srgbClr val="666666"/>
                </a:solidFill>
                <a:ea typeface="微软雅黑" panose="020B0503020204020204" pitchFamily="34" charset="-122"/>
              </a:rPr>
              <a:t>.</a:t>
            </a:r>
            <a:endParaRPr lang="en-US" altLang="zh-CN" sz="1200" dirty="0">
              <a:solidFill>
                <a:srgbClr val="666666"/>
              </a:solidFill>
              <a:ea typeface="微软雅黑" panose="020B0503020204020204" pitchFamily="34" charset="-122"/>
            </a:endParaRPr>
          </a:p>
        </p:txBody>
      </p:sp>
      <p:graphicFrame>
        <p:nvGraphicFramePr>
          <p:cNvPr id="32" name="对象 31"/>
          <p:cNvGraphicFramePr>
            <a:graphicFrameLocks noChangeAspect="1"/>
          </p:cNvGraphicFramePr>
          <p:nvPr>
            <p:extLst>
              <p:ext uri="{D42A27DB-BD31-4B8C-83A1-F6EECF244321}">
                <p14:modId xmlns:p14="http://schemas.microsoft.com/office/powerpoint/2010/main" val="1781151453"/>
              </p:ext>
            </p:extLst>
          </p:nvPr>
        </p:nvGraphicFramePr>
        <p:xfrm>
          <a:off x="2739804" y="2190309"/>
          <a:ext cx="4572000" cy="825500"/>
        </p:xfrm>
        <a:graphic>
          <a:graphicData uri="http://schemas.openxmlformats.org/presentationml/2006/ole">
            <mc:AlternateContent xmlns:mc="http://schemas.openxmlformats.org/markup-compatibility/2006">
              <mc:Choice xmlns:v="urn:schemas-microsoft-com:vml" Requires="v">
                <p:oleObj spid="_x0000_s4338" name="Equation" r:id="rId4" imgW="4572000" imgH="825500" progId="Equation.DSMT4">
                  <p:embed/>
                </p:oleObj>
              </mc:Choice>
              <mc:Fallback>
                <p:oleObj name="Equation" r:id="rId4" imgW="4572000" imgH="825500" progId="Equation.DSMT4">
                  <p:embed/>
                  <p:pic>
                    <p:nvPicPr>
                      <p:cNvPr id="0" name=""/>
                      <p:cNvPicPr/>
                      <p:nvPr/>
                    </p:nvPicPr>
                    <p:blipFill>
                      <a:blip r:embed="rId5"/>
                      <a:stretch>
                        <a:fillRect/>
                      </a:stretch>
                    </p:blipFill>
                    <p:spPr>
                      <a:xfrm>
                        <a:off x="2739804" y="2190309"/>
                        <a:ext cx="4572000" cy="825500"/>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866105842"/>
              </p:ext>
            </p:extLst>
          </p:nvPr>
        </p:nvGraphicFramePr>
        <p:xfrm>
          <a:off x="3755282" y="3594489"/>
          <a:ext cx="1536700" cy="292100"/>
        </p:xfrm>
        <a:graphic>
          <a:graphicData uri="http://schemas.openxmlformats.org/presentationml/2006/ole">
            <mc:AlternateContent xmlns:mc="http://schemas.openxmlformats.org/markup-compatibility/2006">
              <mc:Choice xmlns:v="urn:schemas-microsoft-com:vml" Requires="v">
                <p:oleObj spid="_x0000_s4339" name="Equation" r:id="rId6" imgW="1536700" imgH="292100" progId="Equation.DSMT4">
                  <p:embed/>
                </p:oleObj>
              </mc:Choice>
              <mc:Fallback>
                <p:oleObj name="Equation" r:id="rId6" imgW="1536700" imgH="292100" progId="Equation.DSMT4">
                  <p:embed/>
                  <p:pic>
                    <p:nvPicPr>
                      <p:cNvPr id="0" name=""/>
                      <p:cNvPicPr/>
                      <p:nvPr/>
                    </p:nvPicPr>
                    <p:blipFill>
                      <a:blip r:embed="rId7"/>
                      <a:stretch>
                        <a:fillRect/>
                      </a:stretch>
                    </p:blipFill>
                    <p:spPr>
                      <a:xfrm>
                        <a:off x="3755282" y="3594489"/>
                        <a:ext cx="1536700" cy="292100"/>
                      </a:xfrm>
                      <a:prstGeom prst="rect">
                        <a:avLst/>
                      </a:prstGeom>
                    </p:spPr>
                  </p:pic>
                </p:oleObj>
              </mc:Fallback>
            </mc:AlternateContent>
          </a:graphicData>
        </a:graphic>
      </p:graphicFrame>
      <p:sp>
        <p:nvSpPr>
          <p:cNvPr id="34" name="矩形 33"/>
          <p:cNvSpPr/>
          <p:nvPr/>
        </p:nvSpPr>
        <p:spPr>
          <a:xfrm>
            <a:off x="2367629" y="3079473"/>
            <a:ext cx="5256490" cy="784830"/>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Therefore,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during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excavation,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compared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status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p>
          <a:p>
            <a:pPr indent="288000" algn="just">
              <a:lnSpc>
                <a:spcPts val="1800"/>
              </a:lnSpc>
            </a:pPr>
            <a:endParaRPr lang="en-US" altLang="zh-CN" sz="1100" dirty="0">
              <a:solidFill>
                <a:srgbClr val="666666"/>
              </a:solidFill>
              <a:latin typeface="微软雅黑" panose="020B0503020204020204" pitchFamily="34" charset="-122"/>
              <a:ea typeface="微软雅黑" panose="020B0503020204020204" pitchFamily="34" charset="-122"/>
            </a:endParaRPr>
          </a:p>
        </p:txBody>
      </p:sp>
      <p:sp>
        <p:nvSpPr>
          <p:cNvPr id="35" name="矩形 34"/>
          <p:cNvSpPr/>
          <p:nvPr/>
        </p:nvSpPr>
        <p:spPr>
          <a:xfrm>
            <a:off x="2442618" y="3956805"/>
            <a:ext cx="4923381" cy="764376"/>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build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local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coordinate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system</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based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err="1" smtClean="0">
                <a:solidFill>
                  <a:srgbClr val="666666"/>
                </a:solidFill>
                <a:ea typeface="微软雅黑" panose="020B0503020204020204" pitchFamily="34" charset="-122"/>
              </a:rPr>
              <a:t>roadheader</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Because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nature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rigid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body</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could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get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real-time </a:t>
            </a:r>
            <a:r>
              <a:rPr lang="en-US" altLang="zh-CN" sz="1200" dirty="0">
                <a:solidFill>
                  <a:srgbClr val="666666"/>
                </a:solidFill>
                <a:ea typeface="微软雅黑" panose="020B0503020204020204" pitchFamily="34" charset="-122"/>
              </a:rPr>
              <a:t>position of </a:t>
            </a:r>
            <a:r>
              <a:rPr lang="en-US" altLang="zh-CN" sz="1200" dirty="0" smtClean="0">
                <a:solidFill>
                  <a:srgbClr val="666666"/>
                </a:solidFill>
                <a:ea typeface="微软雅黑" panose="020B0503020204020204" pitchFamily="34" charset="-122"/>
              </a:rPr>
              <a:t>cutting-head.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This</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can</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visualize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excavation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realize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automatic</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excavation.</a:t>
            </a:r>
            <a:endParaRPr lang="en-US" altLang="zh-CN" sz="1200" b="1" dirty="0">
              <a:solidFill>
                <a:srgbClr val="666666"/>
              </a:solidFill>
              <a:ea typeface="微软雅黑" panose="020B0503020204020204" pitchFamily="34" charset="-122"/>
            </a:endParaRPr>
          </a:p>
        </p:txBody>
      </p:sp>
      <p:sp>
        <p:nvSpPr>
          <p:cNvPr id="36" name="文本框 35"/>
          <p:cNvSpPr txBox="1"/>
          <p:nvPr/>
        </p:nvSpPr>
        <p:spPr>
          <a:xfrm>
            <a:off x="2426110" y="5165527"/>
            <a:ext cx="5273524"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Merely</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shoot,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then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we</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know</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everything!</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31" name="组合 45"/>
          <p:cNvGrpSpPr/>
          <p:nvPr/>
        </p:nvGrpSpPr>
        <p:grpSpPr>
          <a:xfrm>
            <a:off x="144334" y="805375"/>
            <a:ext cx="1844384" cy="1645920"/>
            <a:chOff x="7025486" y="2336983"/>
            <a:chExt cx="1492911" cy="1351148"/>
          </a:xfrm>
        </p:grpSpPr>
        <p:grpSp>
          <p:nvGrpSpPr>
            <p:cNvPr id="38" name="组合 27"/>
            <p:cNvGrpSpPr/>
            <p:nvPr/>
          </p:nvGrpSpPr>
          <p:grpSpPr>
            <a:xfrm>
              <a:off x="7100405" y="2336983"/>
              <a:ext cx="1341887" cy="1351148"/>
              <a:chOff x="3420609" y="2342470"/>
              <a:chExt cx="2383510" cy="2399959"/>
            </a:xfrm>
          </p:grpSpPr>
          <p:sp>
            <p:nvSpPr>
              <p:cNvPr id="41" name="饼形 28"/>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sp>
            <p:nvSpPr>
              <p:cNvPr id="42" name="饼形 29"/>
              <p:cNvSpPr/>
              <p:nvPr/>
            </p:nvSpPr>
            <p:spPr>
              <a:xfrm flipV="1">
                <a:off x="3420828" y="2342470"/>
                <a:ext cx="2383291" cy="2383293"/>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solidFill>
                    <a:schemeClr val="tx1"/>
                  </a:solidFill>
                </a:endParaRPr>
              </a:p>
            </p:txBody>
          </p:sp>
        </p:grpSp>
        <p:sp>
          <p:nvSpPr>
            <p:cNvPr id="39" name="文本框 35"/>
            <p:cNvSpPr txBox="1"/>
            <p:nvPr/>
          </p:nvSpPr>
          <p:spPr>
            <a:xfrm>
              <a:off x="7126785" y="3017941"/>
              <a:ext cx="1315387" cy="480046"/>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Guide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Construction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025486" y="2585874"/>
              <a:ext cx="1492911" cy="288723"/>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Automatization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7" name="文本框 60"/>
          <p:cNvSpPr txBox="1"/>
          <p:nvPr/>
        </p:nvSpPr>
        <p:spPr>
          <a:xfrm>
            <a:off x="260222" y="2465854"/>
            <a:ext cx="1481325" cy="369332"/>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Four</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44" name="矩形 38"/>
          <p:cNvSpPr/>
          <p:nvPr/>
        </p:nvSpPr>
        <p:spPr>
          <a:xfrm>
            <a:off x="1359964" y="100807"/>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5" name="直接连接符 97"/>
          <p:cNvCxnSpPr/>
          <p:nvPr/>
        </p:nvCxnSpPr>
        <p:spPr>
          <a:xfrm>
            <a:off x="1303376"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4"/>
          <p:cNvSpPr txBox="1"/>
          <p:nvPr/>
        </p:nvSpPr>
        <p:spPr>
          <a:xfrm>
            <a:off x="1352481" y="122371"/>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7" name="直接连接符 103"/>
          <p:cNvCxnSpPr/>
          <p:nvPr/>
        </p:nvCxnSpPr>
        <p:spPr>
          <a:xfrm>
            <a:off x="2656621"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104"/>
          <p:cNvCxnSpPr/>
          <p:nvPr/>
        </p:nvCxnSpPr>
        <p:spPr>
          <a:xfrm>
            <a:off x="4028928" y="9765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9" name="文本框 96"/>
          <p:cNvSpPr txBox="1"/>
          <p:nvPr/>
        </p:nvSpPr>
        <p:spPr>
          <a:xfrm>
            <a:off x="0" y="110014"/>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0" name="文本框 40"/>
          <p:cNvSpPr txBox="1"/>
          <p:nvPr/>
        </p:nvSpPr>
        <p:spPr>
          <a:xfrm>
            <a:off x="2680310" y="122371"/>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1" name="文本框 41"/>
          <p:cNvSpPr txBox="1"/>
          <p:nvPr/>
        </p:nvSpPr>
        <p:spPr>
          <a:xfrm>
            <a:off x="4100522" y="122371"/>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6220380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218756" y="2568507"/>
            <a:ext cx="6731873" cy="1720986"/>
            <a:chOff x="1184275" y="2717410"/>
            <a:chExt cx="673187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4728449"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Experiment</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矩形 47"/>
          <p:cNvSpPr/>
          <p:nvPr/>
        </p:nvSpPr>
        <p:spPr>
          <a:xfrm>
            <a:off x="3979503" y="3561613"/>
            <a:ext cx="4608940" cy="2252924"/>
          </a:xfrm>
          <a:prstGeom prst="rect">
            <a:avLst/>
          </a:prstGeom>
        </p:spPr>
        <p:txBody>
          <a:bodyPr wrap="square">
            <a:spAutoFit/>
          </a:bodyPr>
          <a:lstStyle/>
          <a:p>
            <a:pPr lvl="0" indent="13680" algn="just">
              <a:lnSpc>
                <a:spcPct val="130000"/>
              </a:lnSpc>
            </a:pPr>
            <a:r>
              <a:rPr lang="en-US" altLang="zh-CN" sz="1200" dirty="0" smtClean="0">
                <a:solidFill>
                  <a:srgbClr val="666666"/>
                </a:solidFill>
                <a:ea typeface="微软雅黑" panose="020B0503020204020204" pitchFamily="34" charset="-122"/>
              </a:rPr>
              <a:t>Camera</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lvl="0" indent="13680" algn="just">
              <a:lnSpc>
                <a:spcPct val="130000"/>
              </a:lnSpc>
            </a:pPr>
            <a:r>
              <a:rPr lang="en-US" altLang="zh-CN"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1)</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Canon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1DX</a:t>
            </a:r>
            <a:r>
              <a:rPr lang="zh-CN" altLang="en-US" sz="1200" dirty="0" smtClean="0">
                <a:solidFill>
                  <a:srgbClr val="666666"/>
                </a:solidFill>
                <a:ea typeface="微软雅黑" panose="020B0503020204020204" pitchFamily="34" charset="-122"/>
              </a:rPr>
              <a:t>    </a:t>
            </a:r>
            <a:r>
              <a:rPr lang="en-US" altLang="zh-CN"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2)</a:t>
            </a:r>
            <a:r>
              <a:rPr lang="zh-CN" altLang="en-US" sz="1200" dirty="0" smtClean="0">
                <a:solidFill>
                  <a:srgbClr val="666666"/>
                </a:solidFill>
                <a:ea typeface="微软雅黑" panose="020B0503020204020204" pitchFamily="34" charset="-122"/>
              </a:rPr>
              <a:t> </a:t>
            </a:r>
            <a:r>
              <a:rPr lang="en-US" altLang="zh-CN" sz="1200" dirty="0" err="1">
                <a:solidFill>
                  <a:srgbClr val="666666"/>
                </a:solidFill>
                <a:ea typeface="微软雅黑" panose="020B0503020204020204" pitchFamily="34" charset="-122"/>
              </a:rPr>
              <a:t>I</a:t>
            </a:r>
            <a:r>
              <a:rPr lang="en-US" altLang="zh-CN" sz="1200" dirty="0" err="1" smtClean="0">
                <a:solidFill>
                  <a:srgbClr val="666666"/>
                </a:solidFill>
                <a:ea typeface="微软雅黑" panose="020B0503020204020204" pitchFamily="34" charset="-122"/>
              </a:rPr>
              <a:t>phone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6plus</a:t>
            </a:r>
          </a:p>
          <a:p>
            <a:pPr lvl="0" indent="13680" algn="just">
              <a:lnSpc>
                <a:spcPct val="130000"/>
              </a:lnSpc>
            </a:pPr>
            <a:r>
              <a:rPr lang="en-US" altLang="zh-CN" sz="1200" dirty="0" smtClean="0">
                <a:solidFill>
                  <a:srgbClr val="666666"/>
                </a:solidFill>
                <a:ea typeface="微软雅黑" panose="020B0503020204020204" pitchFamily="34" charset="-122"/>
              </a:rPr>
              <a:t>Lens</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ct val="130000"/>
              </a:lnSpc>
            </a:pP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1</a:t>
            </a: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a:t>
            </a:r>
            <a:r>
              <a:rPr lang="en-US" altLang="zh-TW" sz="1200" dirty="0" smtClean="0">
                <a:solidFill>
                  <a:srgbClr val="666666"/>
                </a:solidFill>
                <a:ea typeface="微软雅黑" panose="020B0503020204020204" pitchFamily="34" charset="-122"/>
              </a:rPr>
              <a:t>ide-angle lens</a:t>
            </a:r>
            <a:r>
              <a:rPr lang="zh-TW" altLang="en-US" sz="1200" dirty="0" smtClean="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EF </a:t>
            </a:r>
            <a:r>
              <a:rPr lang="en-US" altLang="zh-TW" sz="1200" dirty="0">
                <a:solidFill>
                  <a:srgbClr val="666666"/>
                </a:solidFill>
                <a:ea typeface="微软雅黑" panose="020B0503020204020204" pitchFamily="34" charset="-122"/>
              </a:rPr>
              <a:t>16-35mm F/2.8L II VSM </a:t>
            </a:r>
          </a:p>
          <a:p>
            <a:pPr indent="13680" algn="just">
              <a:lnSpc>
                <a:spcPct val="130000"/>
              </a:lnSpc>
            </a:pP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2</a:t>
            </a:r>
            <a:r>
              <a:rPr lang="en-US" altLang="zh-CN"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 </a:t>
            </a:r>
            <a:r>
              <a:rPr lang="en-US" altLang="zh-TW" sz="1200" dirty="0">
                <a:solidFill>
                  <a:srgbClr val="666666"/>
                </a:solidFill>
                <a:ea typeface="微软雅黑" panose="020B0503020204020204" pitchFamily="34" charset="-122"/>
              </a:rPr>
              <a:t>Normal </a:t>
            </a:r>
            <a:r>
              <a:rPr lang="en-US" altLang="zh-TW" sz="1200" dirty="0" smtClean="0">
                <a:solidFill>
                  <a:srgbClr val="666666"/>
                </a:solidFill>
                <a:ea typeface="微软雅黑" panose="020B0503020204020204" pitchFamily="34" charset="-122"/>
              </a:rPr>
              <a:t>lens</a:t>
            </a:r>
            <a:r>
              <a:rPr lang="zh-TW" altLang="en-US" sz="1200" dirty="0" smtClean="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EF </a:t>
            </a:r>
            <a:r>
              <a:rPr lang="en-US" altLang="zh-TW" sz="1200" dirty="0">
                <a:solidFill>
                  <a:srgbClr val="666666"/>
                </a:solidFill>
                <a:ea typeface="微软雅黑" panose="020B0503020204020204" pitchFamily="34" charset="-122"/>
              </a:rPr>
              <a:t>24-70mm F/2.8L II VSM</a:t>
            </a:r>
          </a:p>
          <a:p>
            <a:pPr lvl="0" indent="13680" algn="just">
              <a:lnSpc>
                <a:spcPct val="130000"/>
              </a:lnSpc>
            </a:pPr>
            <a:r>
              <a:rPr lang="en-US" altLang="zh-CN" sz="1200" dirty="0" smtClean="0">
                <a:solidFill>
                  <a:srgbClr val="666666"/>
                </a:solidFill>
                <a:ea typeface="微软雅黑" panose="020B0503020204020204" pitchFamily="34" charset="-122"/>
              </a:rPr>
              <a:t>Laser</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ct val="130000"/>
              </a:lnSpc>
            </a:pPr>
            <a:r>
              <a:rPr lang="en-US" altLang="zh-CN" sz="1200" dirty="0" smtClean="0">
                <a:solidFill>
                  <a:srgbClr val="666666"/>
                </a:solidFill>
                <a:ea typeface="微软雅黑" panose="020B0503020204020204" pitchFamily="34" charset="-122"/>
              </a:rPr>
              <a:t>M-33A660-250-G</a:t>
            </a:r>
            <a:r>
              <a:rPr lang="zh-CN" altLang="en-US" sz="1200" dirty="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MTO-Laser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semiconductor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output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power</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250mW</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wavelength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650nm,</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light</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spot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pattern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dot</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focusing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lens,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variable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focus</a:t>
            </a:r>
            <a:r>
              <a:rPr lang="en-US" altLang="zh-CN" sz="1200" dirty="0" smtClean="0">
                <a:solidFill>
                  <a:srgbClr val="666666"/>
                </a:solidFill>
                <a:ea typeface="微软雅黑" panose="020B0503020204020204" pitchFamily="34" charset="-122"/>
              </a:rPr>
              <a:t>.</a:t>
            </a:r>
          </a:p>
        </p:txBody>
      </p:sp>
      <p:sp>
        <p:nvSpPr>
          <p:cNvPr id="68" name="文本框 67"/>
          <p:cNvSpPr txBox="1"/>
          <p:nvPr/>
        </p:nvSpPr>
        <p:spPr>
          <a:xfrm>
            <a:off x="4295843" y="3224767"/>
            <a:ext cx="3251832"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Experiment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Equipment</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9" name="矩形 68"/>
          <p:cNvSpPr/>
          <p:nvPr/>
        </p:nvSpPr>
        <p:spPr>
          <a:xfrm>
            <a:off x="3947839" y="1725322"/>
            <a:ext cx="4640604" cy="1532727"/>
          </a:xfrm>
          <a:prstGeom prst="rect">
            <a:avLst/>
          </a:prstGeom>
        </p:spPr>
        <p:txBody>
          <a:bodyPr wrap="square">
            <a:spAutoFit/>
          </a:bodyPr>
          <a:lstStyle/>
          <a:p>
            <a:pPr indent="13680" algn="just">
              <a:lnSpc>
                <a:spcPct val="130000"/>
              </a:lnSpc>
            </a:pPr>
            <a:r>
              <a:rPr lang="en-US" altLang="zh-CN" sz="1200" dirty="0" smtClean="0">
                <a:solidFill>
                  <a:srgbClr val="666666"/>
                </a:solidFill>
                <a:ea typeface="微软雅黑" panose="020B0503020204020204" pitchFamily="34" charset="-122"/>
              </a:rPr>
              <a:t>1</a:t>
            </a:r>
            <a:r>
              <a:rPr lang="en-US" altLang="zh-CN" sz="1200" dirty="0">
                <a:solidFill>
                  <a:srgbClr val="666666"/>
                </a:solidFill>
                <a:ea typeface="微软雅黑" panose="020B0503020204020204" pitchFamily="34" charset="-122"/>
              </a:rPr>
              <a:t>. Explore the </a:t>
            </a:r>
            <a:r>
              <a:rPr lang="en-US" altLang="zh-CN" sz="1200" b="1" dirty="0">
                <a:solidFill>
                  <a:srgbClr val="666666"/>
                </a:solidFill>
                <a:ea typeface="微软雅黑" panose="020B0503020204020204" pitchFamily="34" charset="-122"/>
              </a:rPr>
              <a:t>digitalization effectiveness </a:t>
            </a:r>
            <a:r>
              <a:rPr lang="en-US" altLang="zh-CN" sz="1200" dirty="0">
                <a:solidFill>
                  <a:srgbClr val="666666"/>
                </a:solidFill>
                <a:ea typeface="微软雅黑" panose="020B0503020204020204" pitchFamily="34" charset="-122"/>
              </a:rPr>
              <a:t>under RGB for a single red laser spot in practice</a:t>
            </a:r>
          </a:p>
          <a:p>
            <a:pPr indent="13680" algn="just">
              <a:lnSpc>
                <a:spcPct val="130000"/>
              </a:lnSpc>
            </a:pPr>
            <a:r>
              <a:rPr lang="zh-CN" altLang="zh-CN" sz="1200" dirty="0" smtClean="0">
                <a:solidFill>
                  <a:srgbClr val="666666"/>
                </a:solidFill>
                <a:ea typeface="微软雅黑" panose="020B0503020204020204" pitchFamily="34" charset="-122"/>
              </a:rPr>
              <a:t>2</a:t>
            </a:r>
            <a:r>
              <a:rPr lang="en-US" altLang="zh-CN" sz="1200" dirty="0">
                <a:solidFill>
                  <a:srgbClr val="666666"/>
                </a:solidFill>
                <a:ea typeface="微软雅黑" panose="020B0503020204020204" pitchFamily="34" charset="-122"/>
              </a:rPr>
              <a:t>. Explore the </a:t>
            </a:r>
            <a:r>
              <a:rPr lang="en-US" altLang="zh-CN" sz="1200" b="1" dirty="0">
                <a:solidFill>
                  <a:srgbClr val="666666"/>
                </a:solidFill>
                <a:ea typeface="微软雅黑" panose="020B0503020204020204" pitchFamily="34" charset="-122"/>
              </a:rPr>
              <a:t>accuracy</a:t>
            </a:r>
            <a:r>
              <a:rPr lang="en-US" altLang="zh-CN" sz="1200" dirty="0">
                <a:solidFill>
                  <a:srgbClr val="666666"/>
                </a:solidFill>
                <a:ea typeface="微软雅黑" panose="020B0503020204020204" pitchFamily="34" charset="-122"/>
              </a:rPr>
              <a:t> of extracting centers of laser spots using visual models in practice</a:t>
            </a:r>
          </a:p>
          <a:p>
            <a:pPr indent="13680" algn="just">
              <a:lnSpc>
                <a:spcPct val="130000"/>
              </a:lnSpc>
            </a:pPr>
            <a:r>
              <a:rPr lang="zh-CN" altLang="zh-CN" sz="1200" dirty="0" smtClean="0">
                <a:solidFill>
                  <a:srgbClr val="666666"/>
                </a:solidFill>
                <a:ea typeface="微软雅黑" panose="020B0503020204020204" pitchFamily="34" charset="-122"/>
              </a:rPr>
              <a:t>3</a:t>
            </a:r>
            <a:r>
              <a:rPr lang="en-US" altLang="zh-CN" sz="1200" dirty="0">
                <a:solidFill>
                  <a:srgbClr val="666666"/>
                </a:solidFill>
                <a:ea typeface="微软雅黑" panose="020B0503020204020204" pitchFamily="34" charset="-122"/>
              </a:rPr>
              <a:t>. In a </a:t>
            </a:r>
            <a:r>
              <a:rPr lang="en-US" altLang="zh-CN" sz="1200" b="1" dirty="0">
                <a:solidFill>
                  <a:srgbClr val="666666"/>
                </a:solidFill>
                <a:ea typeface="微软雅黑" panose="020B0503020204020204" pitchFamily="34" charset="-122"/>
              </a:rPr>
              <a:t>ratio similitude design experiment</a:t>
            </a:r>
            <a:r>
              <a:rPr lang="en-US" altLang="zh-CN" sz="1200" dirty="0">
                <a:solidFill>
                  <a:srgbClr val="666666"/>
                </a:solidFill>
                <a:ea typeface="微软雅黑" panose="020B0503020204020204" pitchFamily="34" charset="-122"/>
              </a:rPr>
              <a:t>, the influence of </a:t>
            </a:r>
            <a:r>
              <a:rPr lang="en-US" altLang="zh-CN" sz="1200" b="1" dirty="0">
                <a:solidFill>
                  <a:srgbClr val="666666"/>
                </a:solidFill>
                <a:ea typeface="微软雅黑" panose="020B0503020204020204" pitchFamily="34" charset="-122"/>
              </a:rPr>
              <a:t>distortion</a:t>
            </a:r>
            <a:r>
              <a:rPr lang="en-US" altLang="zh-CN" sz="1200" dirty="0">
                <a:solidFill>
                  <a:srgbClr val="666666"/>
                </a:solidFill>
                <a:ea typeface="微软雅黑" panose="020B0503020204020204" pitchFamily="34" charset="-122"/>
              </a:rPr>
              <a:t> on the visual model</a:t>
            </a:r>
          </a:p>
        </p:txBody>
      </p:sp>
      <p:sp>
        <p:nvSpPr>
          <p:cNvPr id="70" name="文本框 69"/>
          <p:cNvSpPr txBox="1"/>
          <p:nvPr/>
        </p:nvSpPr>
        <p:spPr>
          <a:xfrm>
            <a:off x="4295842" y="1391185"/>
            <a:ext cx="2724889"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Experiment</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Purpose</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72" name="Group 12"/>
          <p:cNvGrpSpPr>
            <a:grpSpLocks noChangeAspect="1"/>
          </p:cNvGrpSpPr>
          <p:nvPr/>
        </p:nvGrpSpPr>
        <p:grpSpPr bwMode="auto">
          <a:xfrm>
            <a:off x="1183962" y="3105833"/>
            <a:ext cx="1361803" cy="1281345"/>
            <a:chOff x="3333" y="1044"/>
            <a:chExt cx="3267" cy="2854"/>
          </a:xfrm>
          <a:solidFill>
            <a:schemeClr val="bg1"/>
          </a:solidFill>
        </p:grpSpPr>
        <p:sp>
          <p:nvSpPr>
            <p:cNvPr id="73"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4"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5"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6"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7"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8"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79"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80"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81" name="组合 61"/>
          <p:cNvGrpSpPr/>
          <p:nvPr/>
        </p:nvGrpSpPr>
        <p:grpSpPr>
          <a:xfrm>
            <a:off x="3615799" y="1892300"/>
            <a:ext cx="234060" cy="3708400"/>
            <a:chOff x="3615799" y="1892300"/>
            <a:chExt cx="234060" cy="3708400"/>
          </a:xfrm>
          <a:solidFill>
            <a:srgbClr val="7C233E"/>
          </a:solidFill>
        </p:grpSpPr>
        <p:cxnSp>
          <p:nvCxnSpPr>
            <p:cNvPr id="82" name="直接连接符 41"/>
            <p:cNvCxnSpPr/>
            <p:nvPr/>
          </p:nvCxnSpPr>
          <p:spPr>
            <a:xfrm>
              <a:off x="3726479" y="1892300"/>
              <a:ext cx="0" cy="3708400"/>
            </a:xfrm>
            <a:prstGeom prst="line">
              <a:avLst/>
            </a:prstGeom>
            <a:grpFill/>
            <a:ln w="19050">
              <a:solidFill>
                <a:srgbClr val="7C233E"/>
              </a:solidFill>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3628499" y="3397021"/>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4" name="椭圆 83"/>
            <p:cNvSpPr/>
            <p:nvPr/>
          </p:nvSpPr>
          <p:spPr>
            <a:xfrm>
              <a:off x="3615799" y="2114105"/>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1" y="2650732"/>
            <a:ext cx="2069939" cy="2078862"/>
          </a:xfrm>
          <a:prstGeom prst="rect">
            <a:avLst/>
          </a:prstGeom>
        </p:spPr>
      </p:pic>
      <p:sp>
        <p:nvSpPr>
          <p:cNvPr id="47" name="矩形 38"/>
          <p:cNvSpPr/>
          <p:nvPr/>
        </p:nvSpPr>
        <p:spPr>
          <a:xfrm>
            <a:off x="2705199" y="10602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49" name="直接连接符 97"/>
          <p:cNvCxnSpPr/>
          <p:nvPr/>
        </p:nvCxnSpPr>
        <p:spPr>
          <a:xfrm>
            <a:off x="1303376"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4"/>
          <p:cNvSpPr txBox="1"/>
          <p:nvPr/>
        </p:nvSpPr>
        <p:spPr>
          <a:xfrm>
            <a:off x="1342128" y="11646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51" name="直接连接符 103"/>
          <p:cNvCxnSpPr/>
          <p:nvPr/>
        </p:nvCxnSpPr>
        <p:spPr>
          <a:xfrm>
            <a:off x="2656621"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04"/>
          <p:cNvCxnSpPr/>
          <p:nvPr/>
        </p:nvCxnSpPr>
        <p:spPr>
          <a:xfrm>
            <a:off x="4028928" y="10287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3" name="文本框 96"/>
          <p:cNvSpPr txBox="1"/>
          <p:nvPr/>
        </p:nvSpPr>
        <p:spPr>
          <a:xfrm>
            <a:off x="0" y="11522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4" name="文本框 40"/>
          <p:cNvSpPr txBox="1"/>
          <p:nvPr/>
        </p:nvSpPr>
        <p:spPr>
          <a:xfrm>
            <a:off x="2640395" y="11347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55" name="文本框 41"/>
          <p:cNvSpPr txBox="1"/>
          <p:nvPr/>
        </p:nvSpPr>
        <p:spPr>
          <a:xfrm>
            <a:off x="4100522" y="12758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025261582"/>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5" name="组合 40"/>
          <p:cNvGrpSpPr>
            <a:grpSpLocks noChangeAspect="1"/>
          </p:cNvGrpSpPr>
          <p:nvPr/>
        </p:nvGrpSpPr>
        <p:grpSpPr>
          <a:xfrm>
            <a:off x="344511" y="702914"/>
            <a:ext cx="1543830" cy="1554481"/>
            <a:chOff x="639593" y="2275794"/>
            <a:chExt cx="1341891" cy="1351148"/>
          </a:xfrm>
        </p:grpSpPr>
        <p:grpSp>
          <p:nvGrpSpPr>
            <p:cNvPr id="16" name="组合 20"/>
            <p:cNvGrpSpPr/>
            <p:nvPr/>
          </p:nvGrpSpPr>
          <p:grpSpPr>
            <a:xfrm flipV="1">
              <a:off x="639593" y="2275794"/>
              <a:ext cx="1341891" cy="1351148"/>
              <a:chOff x="3420609" y="2342470"/>
              <a:chExt cx="2383516" cy="2399959"/>
            </a:xfrm>
          </p:grpSpPr>
          <p:sp>
            <p:nvSpPr>
              <p:cNvPr id="19"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0"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17" name="文本框 16"/>
            <p:cNvSpPr txBox="1"/>
            <p:nvPr/>
          </p:nvSpPr>
          <p:spPr>
            <a:xfrm>
              <a:off x="651603" y="2521971"/>
              <a:ext cx="1259910" cy="294270"/>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Single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81037" y="2934112"/>
              <a:ext cx="1286849" cy="50828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RGB</a:t>
              </a:r>
              <a:r>
                <a:rPr lang="zh-CN" altLang="en-US" sz="1600" dirty="0" smtClean="0">
                  <a:solidFill>
                    <a:srgbClr val="7C233E"/>
                  </a:solidFill>
                  <a:latin typeface="微软雅黑" panose="020B0503020204020204" pitchFamily="34" charset="-122"/>
                  <a:ea typeface="微软雅黑" panose="020B0503020204020204" pitchFamily="34" charset="-122"/>
                </a:rPr>
                <a:t> </a:t>
              </a:r>
              <a:r>
                <a:rPr lang="en-US" altLang="zh-CN" sz="1600" dirty="0" smtClean="0">
                  <a:solidFill>
                    <a:srgbClr val="7C233E"/>
                  </a:solidFill>
                  <a:latin typeface="微软雅黑" panose="020B0503020204020204" pitchFamily="34" charset="-122"/>
                  <a:ea typeface="微软雅黑" panose="020B0503020204020204" pitchFamily="34" charset="-122"/>
                </a:rPr>
                <a:t>Digitalization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37071" y="4985881"/>
            <a:ext cx="4485090" cy="1708160"/>
          </a:xfrm>
          <a:prstGeom prst="rect">
            <a:avLst/>
          </a:prstGeom>
        </p:spPr>
        <p:txBody>
          <a:bodyPr wrap="square">
            <a:spAutoFit/>
          </a:bodyPr>
          <a:lstStyle/>
          <a:p>
            <a:pPr algn="just">
              <a:lnSpc>
                <a:spcPts val="1800"/>
              </a:lnSpc>
            </a:pPr>
            <a:r>
              <a:rPr lang="en-US" altLang="zh-CN" sz="1200" b="1" dirty="0">
                <a:solidFill>
                  <a:srgbClr val="666666"/>
                </a:solidFill>
                <a:ea typeface="微软雅黑" panose="020B0503020204020204" pitchFamily="34" charset="-122"/>
              </a:rPr>
              <a:t>Blooming phenomenon:</a:t>
            </a:r>
          </a:p>
          <a:p>
            <a:pPr algn="just">
              <a:lnSpc>
                <a:spcPts val="1800"/>
              </a:lnSpc>
            </a:pPr>
            <a:r>
              <a:rPr lang="en-US" altLang="zh-CN" sz="1200" dirty="0">
                <a:solidFill>
                  <a:srgbClr val="666666"/>
                </a:solidFill>
                <a:ea typeface="微软雅黑" panose="020B0503020204020204" pitchFamily="34" charset="-122"/>
              </a:rPr>
              <a:t>The red laser spot, appear to be white after shooting due to the slow shutter speed</a:t>
            </a:r>
            <a:r>
              <a:rPr lang="en-US" altLang="zh-CN" sz="1200" dirty="0" smtClean="0">
                <a:solidFill>
                  <a:srgbClr val="666666"/>
                </a:solidFill>
                <a:ea typeface="微软雅黑" panose="020B0503020204020204" pitchFamily="34" charset="-122"/>
              </a:rPr>
              <a:t>.</a:t>
            </a:r>
            <a:endParaRPr lang="en-US" altLang="zh-CN" sz="1200" dirty="0">
              <a:solidFill>
                <a:srgbClr val="666666"/>
              </a:solidFill>
              <a:ea typeface="微软雅黑" panose="020B0503020204020204" pitchFamily="34" charset="-122"/>
            </a:endParaRPr>
          </a:p>
          <a:p>
            <a:pPr algn="just">
              <a:lnSpc>
                <a:spcPts val="1800"/>
              </a:lnSpc>
            </a:pPr>
            <a:r>
              <a:rPr lang="en-US" altLang="zh-CN" sz="1200" b="1" dirty="0">
                <a:solidFill>
                  <a:srgbClr val="666666"/>
                </a:solidFill>
                <a:ea typeface="微软雅黑" panose="020B0503020204020204" pitchFamily="34" charset="-122"/>
              </a:rPr>
              <a:t>The reason that we still use “R” matrix to process </a:t>
            </a:r>
            <a:r>
              <a:rPr lang="en-US" altLang="zh-CN" sz="1200" b="1" dirty="0" smtClean="0">
                <a:solidFill>
                  <a:srgbClr val="666666"/>
                </a:solidFill>
                <a:ea typeface="微软雅黑" panose="020B0503020204020204" pitchFamily="34" charset="-122"/>
              </a:rPr>
              <a:t>picture:</a:t>
            </a:r>
            <a:endParaRPr lang="en-US" altLang="zh-CN" sz="1200" b="1" dirty="0">
              <a:solidFill>
                <a:srgbClr val="666666"/>
              </a:solidFill>
              <a:ea typeface="微软雅黑" panose="020B0503020204020204" pitchFamily="34" charset="-122"/>
            </a:endParaRPr>
          </a:p>
          <a:p>
            <a:pPr algn="just">
              <a:lnSpc>
                <a:spcPts val="1800"/>
              </a:lnSpc>
            </a:pPr>
            <a:r>
              <a:rPr lang="en-US" altLang="zh-CN" sz="1200" dirty="0">
                <a:solidFill>
                  <a:srgbClr val="666666"/>
                </a:solidFill>
                <a:ea typeface="微软雅黑" panose="020B0503020204020204" pitchFamily="34" charset="-122"/>
              </a:rPr>
              <a:t>The experiment does not simulate the dusty environment in real construction. Environmental noise light weaken the blooming phenomenon, bringing instability to model. </a:t>
            </a:r>
            <a:r>
              <a:rPr lang="en-US" altLang="zh-CN" sz="1200" b="1" dirty="0">
                <a:solidFill>
                  <a:srgbClr val="666666"/>
                </a:solidFill>
                <a:ea typeface="微软雅黑" panose="020B0503020204020204" pitchFamily="34" charset="-122"/>
              </a:rPr>
              <a:t> </a:t>
            </a:r>
          </a:p>
        </p:txBody>
      </p:sp>
      <p:pic>
        <p:nvPicPr>
          <p:cNvPr id="9" name="图片 8" descr="屏幕快照 2016-06-13 14.25.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98" y="2428811"/>
            <a:ext cx="3354347" cy="2520000"/>
          </a:xfrm>
          <a:prstGeom prst="rect">
            <a:avLst/>
          </a:prstGeom>
        </p:spPr>
      </p:pic>
      <p:sp>
        <p:nvSpPr>
          <p:cNvPr id="22" name="矩形 38"/>
          <p:cNvSpPr/>
          <p:nvPr/>
        </p:nvSpPr>
        <p:spPr>
          <a:xfrm>
            <a:off x="2705199" y="107767"/>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7" name="直接连接符 97"/>
          <p:cNvCxnSpPr/>
          <p:nvPr/>
        </p:nvCxnSpPr>
        <p:spPr>
          <a:xfrm>
            <a:off x="1303376"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44"/>
          <p:cNvSpPr txBox="1"/>
          <p:nvPr/>
        </p:nvSpPr>
        <p:spPr>
          <a:xfrm>
            <a:off x="1342128" y="118209"/>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29" name="直接连接符 103"/>
          <p:cNvCxnSpPr/>
          <p:nvPr/>
        </p:nvCxnSpPr>
        <p:spPr>
          <a:xfrm>
            <a:off x="2656621"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104"/>
          <p:cNvCxnSpPr/>
          <p:nvPr/>
        </p:nvCxnSpPr>
        <p:spPr>
          <a:xfrm>
            <a:off x="4028928" y="10461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文本框 96"/>
          <p:cNvSpPr txBox="1"/>
          <p:nvPr/>
        </p:nvSpPr>
        <p:spPr>
          <a:xfrm>
            <a:off x="0" y="116974"/>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2" name="文本框 40"/>
          <p:cNvSpPr txBox="1"/>
          <p:nvPr/>
        </p:nvSpPr>
        <p:spPr>
          <a:xfrm>
            <a:off x="2640395" y="115224"/>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3" name="文本框 41"/>
          <p:cNvSpPr txBox="1"/>
          <p:nvPr/>
        </p:nvSpPr>
        <p:spPr>
          <a:xfrm>
            <a:off x="4100522" y="129331"/>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697" y="820695"/>
            <a:ext cx="4523232" cy="5559552"/>
          </a:xfrm>
          <a:prstGeom prst="rect">
            <a:avLst/>
          </a:prstGeom>
        </p:spPr>
      </p:pic>
    </p:spTree>
    <p:extLst>
      <p:ext uri="{BB962C8B-B14F-4D97-AF65-F5344CB8AC3E}">
        <p14:creationId xmlns:p14="http://schemas.microsoft.com/office/powerpoint/2010/main" val="293268441"/>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5" name="组合 40"/>
          <p:cNvGrpSpPr/>
          <p:nvPr/>
        </p:nvGrpSpPr>
        <p:grpSpPr>
          <a:xfrm>
            <a:off x="7384325" y="826568"/>
            <a:ext cx="1346062" cy="1351148"/>
            <a:chOff x="639593" y="2275794"/>
            <a:chExt cx="1346062" cy="1351148"/>
          </a:xfrm>
        </p:grpSpPr>
        <p:grpSp>
          <p:nvGrpSpPr>
            <p:cNvPr id="16" name="组合 20"/>
            <p:cNvGrpSpPr/>
            <p:nvPr/>
          </p:nvGrpSpPr>
          <p:grpSpPr>
            <a:xfrm flipV="1">
              <a:off x="639593" y="2275794"/>
              <a:ext cx="1341891" cy="1351148"/>
              <a:chOff x="3420609" y="2342470"/>
              <a:chExt cx="2383516" cy="2399959"/>
            </a:xfrm>
          </p:grpSpPr>
          <p:sp>
            <p:nvSpPr>
              <p:cNvPr id="19"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0"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17"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5311262" y="2021082"/>
            <a:ext cx="2025007"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2</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Experimental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size</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use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ratio</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similitude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1</a:t>
            </a:r>
            <a:r>
              <a:rPr lang="zh-CN" altLang="en-US" sz="1100" dirty="0" smtClean="0">
                <a:solidFill>
                  <a:srgbClr val="666666"/>
                </a:solidFill>
                <a:latin typeface="微软雅黑" panose="020B0503020204020204" pitchFamily="34" charset="-122"/>
                <a:ea typeface="微软雅黑" panose="020B0503020204020204" pitchFamily="34" charset="-122"/>
              </a:rPr>
              <a:t>：</a:t>
            </a:r>
            <a:r>
              <a:rPr lang="en-US" altLang="zh-CN" sz="1100" dirty="0" smtClean="0">
                <a:solidFill>
                  <a:srgbClr val="666666"/>
                </a:solidFill>
                <a:latin typeface="微软雅黑" panose="020B0503020204020204" pitchFamily="34" charset="-122"/>
                <a:ea typeface="微软雅黑" panose="020B0503020204020204" pitchFamily="34" charset="-122"/>
              </a:rPr>
              <a:t>3</a:t>
            </a:r>
          </a:p>
        </p:txBody>
      </p:sp>
      <p:pic>
        <p:nvPicPr>
          <p:cNvPr id="22" name="内容占位符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27" y="907601"/>
            <a:ext cx="2880000" cy="2406575"/>
          </a:xfrm>
          <a:prstGeom prst="rect">
            <a:avLst/>
          </a:prstGeom>
        </p:spPr>
      </p:pic>
      <p:pic>
        <p:nvPicPr>
          <p:cNvPr id="27" name="内容占位符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966" y="1859308"/>
            <a:ext cx="4111017" cy="2736000"/>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262" y="2734753"/>
            <a:ext cx="4104000" cy="2736000"/>
          </a:xfrm>
          <a:prstGeom prst="rect">
            <a:avLst/>
          </a:prstGeom>
        </p:spPr>
      </p:pic>
      <p:pic>
        <p:nvPicPr>
          <p:cNvPr id="10" name="图片 9" descr="333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444" y="3970819"/>
            <a:ext cx="3700264" cy="2736000"/>
          </a:xfrm>
          <a:prstGeom prst="rect">
            <a:avLst/>
          </a:prstGeom>
        </p:spPr>
      </p:pic>
      <p:sp>
        <p:nvSpPr>
          <p:cNvPr id="32" name="矩形 31"/>
          <p:cNvSpPr/>
          <p:nvPr/>
        </p:nvSpPr>
        <p:spPr>
          <a:xfrm>
            <a:off x="3259417" y="985964"/>
            <a:ext cx="2052152"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1:</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Engineering</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size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(two</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type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tunnel</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section)</a:t>
            </a:r>
          </a:p>
        </p:txBody>
      </p:sp>
      <p:sp>
        <p:nvSpPr>
          <p:cNvPr id="33" name="矩形 32"/>
          <p:cNvSpPr/>
          <p:nvPr/>
        </p:nvSpPr>
        <p:spPr>
          <a:xfrm>
            <a:off x="1433384" y="4707064"/>
            <a:ext cx="1668162"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3:</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Coordinate system</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of</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experiment</a:t>
            </a:r>
          </a:p>
        </p:txBody>
      </p:sp>
      <p:sp>
        <p:nvSpPr>
          <p:cNvPr id="34" name="矩形 33"/>
          <p:cNvSpPr/>
          <p:nvPr/>
        </p:nvSpPr>
        <p:spPr>
          <a:xfrm>
            <a:off x="3025458" y="5811787"/>
            <a:ext cx="1908089" cy="553998"/>
          </a:xfrm>
          <a:prstGeom prst="rect">
            <a:avLst/>
          </a:prstGeom>
        </p:spPr>
        <p:txBody>
          <a:bodyPr wrap="square">
            <a:spAutoFit/>
          </a:bodyPr>
          <a:lstStyle/>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Figure</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4</a:t>
            </a:r>
            <a:r>
              <a:rPr lang="en-US" altLang="zh-CN" sz="1100" dirty="0">
                <a:solidFill>
                  <a:srgbClr val="666666"/>
                </a:solidFill>
                <a:latin typeface="微软雅黑" panose="020B0503020204020204" pitchFamily="34" charset="-122"/>
                <a:ea typeface="微软雅黑" panose="020B0503020204020204" pitchFamily="34" charset="-122"/>
              </a:rPr>
              <a:t>:</a:t>
            </a:r>
            <a:endParaRPr lang="en-US" altLang="zh-CN" sz="1100" dirty="0" smtClean="0">
              <a:solidFill>
                <a:srgbClr val="666666"/>
              </a:solidFill>
              <a:latin typeface="微软雅黑" panose="020B0503020204020204" pitchFamily="34" charset="-122"/>
              <a:ea typeface="微软雅黑" panose="020B0503020204020204" pitchFamily="34" charset="-122"/>
            </a:endParaRPr>
          </a:p>
          <a:p>
            <a:pPr algn="just">
              <a:lnSpc>
                <a:spcPts val="1800"/>
              </a:lnSpc>
            </a:pPr>
            <a:r>
              <a:rPr lang="en-US" altLang="zh-CN" sz="1100" dirty="0" smtClean="0">
                <a:solidFill>
                  <a:srgbClr val="666666"/>
                </a:solidFill>
                <a:latin typeface="微软雅黑" panose="020B0503020204020204" pitchFamily="34" charset="-122"/>
                <a:ea typeface="微软雅黑" panose="020B0503020204020204" pitchFamily="34" charset="-122"/>
              </a:rPr>
              <a:t>Experiment</a:t>
            </a:r>
            <a:r>
              <a:rPr lang="zh-CN" altLang="en-US" sz="1100" dirty="0" smtClean="0">
                <a:solidFill>
                  <a:srgbClr val="666666"/>
                </a:solidFill>
                <a:latin typeface="微软雅黑" panose="020B0503020204020204" pitchFamily="34" charset="-122"/>
                <a:ea typeface="微软雅黑" panose="020B0503020204020204" pitchFamily="34" charset="-122"/>
              </a:rPr>
              <a:t> </a:t>
            </a:r>
            <a:r>
              <a:rPr lang="en-US" altLang="zh-CN" sz="1100" dirty="0" smtClean="0">
                <a:solidFill>
                  <a:srgbClr val="666666"/>
                </a:solidFill>
                <a:latin typeface="微软雅黑" panose="020B0503020204020204" pitchFamily="34" charset="-122"/>
                <a:ea typeface="微软雅黑" panose="020B0503020204020204" pitchFamily="34" charset="-122"/>
              </a:rPr>
              <a:t>environment</a:t>
            </a:r>
          </a:p>
        </p:txBody>
      </p:sp>
      <p:sp>
        <p:nvSpPr>
          <p:cNvPr id="25" name="矩形 38"/>
          <p:cNvSpPr/>
          <p:nvPr/>
        </p:nvSpPr>
        <p:spPr>
          <a:xfrm>
            <a:off x="2705199" y="12157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6" name="直接连接符 97"/>
          <p:cNvCxnSpPr/>
          <p:nvPr/>
        </p:nvCxnSpPr>
        <p:spPr>
          <a:xfrm>
            <a:off x="1303376"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44"/>
          <p:cNvSpPr txBox="1"/>
          <p:nvPr/>
        </p:nvSpPr>
        <p:spPr>
          <a:xfrm>
            <a:off x="1342128" y="13201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0" name="直接连接符 103"/>
          <p:cNvCxnSpPr/>
          <p:nvPr/>
        </p:nvCxnSpPr>
        <p:spPr>
          <a:xfrm>
            <a:off x="2656621"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104"/>
          <p:cNvCxnSpPr/>
          <p:nvPr/>
        </p:nvCxnSpPr>
        <p:spPr>
          <a:xfrm>
            <a:off x="4028928" y="11842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文本框 96"/>
          <p:cNvSpPr txBox="1"/>
          <p:nvPr/>
        </p:nvSpPr>
        <p:spPr>
          <a:xfrm>
            <a:off x="0" y="13077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6" name="文本框 40"/>
          <p:cNvSpPr txBox="1"/>
          <p:nvPr/>
        </p:nvSpPr>
        <p:spPr>
          <a:xfrm>
            <a:off x="2640395" y="12902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7" name="文本框 41"/>
          <p:cNvSpPr txBox="1"/>
          <p:nvPr/>
        </p:nvSpPr>
        <p:spPr>
          <a:xfrm>
            <a:off x="4100522" y="14313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3927064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5191963" y="1986194"/>
            <a:ext cx="3952038" cy="1477328"/>
          </a:xfrm>
          <a:prstGeom prst="rect">
            <a:avLst/>
          </a:prstGeom>
        </p:spPr>
        <p:txBody>
          <a:bodyPr wrap="square">
            <a:spAutoFit/>
          </a:bodyPr>
          <a:lstStyle/>
          <a:p>
            <a:pPr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effect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shooting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spots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(object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distance: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1.7m</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algn="just">
              <a:lnSpc>
                <a:spcPts val="1800"/>
              </a:lnSpc>
            </a:pPr>
            <a:r>
              <a:rPr lang="en-US" altLang="zh-CN" sz="1200" dirty="0" smtClean="0">
                <a:solidFill>
                  <a:srgbClr val="666666"/>
                </a:solidFill>
                <a:ea typeface="微软雅黑" panose="020B0503020204020204" pitchFamily="34" charset="-122"/>
              </a:rPr>
              <a:t>Shooting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Parameter: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5184</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pixel×3456</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a:t>
            </a:r>
            <a:endParaRPr lang="en-US" altLang="zh-CN" sz="1200" dirty="0">
              <a:solidFill>
                <a:srgbClr val="666666"/>
              </a:solidFill>
              <a:ea typeface="微软雅黑" panose="020B0503020204020204" pitchFamily="34" charset="-122"/>
            </a:endParaRPr>
          </a:p>
          <a:p>
            <a:pPr algn="just">
              <a:lnSpc>
                <a:spcPts val="1800"/>
              </a:lnSpc>
            </a:pPr>
            <a:r>
              <a:rPr lang="en-US" altLang="zh-TW" sz="1200" b="1" dirty="0">
                <a:solidFill>
                  <a:srgbClr val="666666"/>
                </a:solidFill>
                <a:ea typeface="微软雅黑" panose="020B0503020204020204" pitchFamily="34" charset="-122"/>
              </a:rPr>
              <a:t>ISO </a:t>
            </a:r>
            <a:r>
              <a:rPr lang="en-US" altLang="zh-TW" sz="1200" b="1" dirty="0" smtClean="0">
                <a:solidFill>
                  <a:srgbClr val="666666"/>
                </a:solidFill>
                <a:ea typeface="微软雅黑" panose="020B0503020204020204" pitchFamily="34" charset="-122"/>
              </a:rPr>
              <a:t>5000</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24mm</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0.7EV</a:t>
            </a:r>
            <a:r>
              <a:rPr lang="zh-CN" altLang="zh-TW"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TW" sz="1200" dirty="0" smtClean="0">
                <a:solidFill>
                  <a:srgbClr val="666666"/>
                </a:solidFill>
                <a:ea typeface="微软雅黑" panose="020B0503020204020204" pitchFamily="34" charset="-122"/>
              </a:rPr>
              <a:t>f</a:t>
            </a:r>
            <a:r>
              <a:rPr lang="en-US" altLang="zh-TW" sz="1200" dirty="0">
                <a:solidFill>
                  <a:srgbClr val="666666"/>
                </a:solidFill>
                <a:ea typeface="微软雅黑" panose="020B0503020204020204" pitchFamily="34" charset="-122"/>
              </a:rPr>
              <a:t>/</a:t>
            </a:r>
            <a:r>
              <a:rPr lang="en-US" altLang="zh-TW" sz="1200" dirty="0" smtClean="0">
                <a:solidFill>
                  <a:srgbClr val="666666"/>
                </a:solidFill>
                <a:ea typeface="微软雅黑" panose="020B0503020204020204" pitchFamily="34" charset="-122"/>
              </a:rPr>
              <a:t>2.8</a:t>
            </a:r>
            <a:r>
              <a:rPr lang="zh-CN" altLang="en-US" sz="1200" dirty="0" smtClean="0">
                <a:solidFill>
                  <a:srgbClr val="666666"/>
                </a:solidFill>
                <a:ea typeface="微软雅黑" panose="020B0503020204020204" pitchFamily="34" charset="-122"/>
              </a:rPr>
              <a:t>，</a:t>
            </a:r>
            <a:r>
              <a:rPr lang="en-US" altLang="zh-TW" sz="1200" b="1" dirty="0" smtClean="0">
                <a:solidFill>
                  <a:srgbClr val="666666"/>
                </a:solidFill>
                <a:ea typeface="微软雅黑" panose="020B0503020204020204" pitchFamily="34" charset="-122"/>
              </a:rPr>
              <a:t>1/30</a:t>
            </a:r>
          </a:p>
          <a:p>
            <a:pPr algn="just">
              <a:lnSpc>
                <a:spcPts val="1800"/>
              </a:lnSpc>
            </a:pP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experiment</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designed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to</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use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high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ISO</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and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blooming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phenomenon.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(require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higher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performance)</a:t>
            </a:r>
            <a:endParaRPr lang="en-US" altLang="zh-CN" sz="1200" b="1" dirty="0">
              <a:solidFill>
                <a:srgbClr val="666666"/>
              </a:solidFill>
              <a:ea typeface="微软雅黑" panose="020B0503020204020204" pitchFamily="34" charset="-122"/>
            </a:endParaRPr>
          </a:p>
        </p:txBody>
      </p:sp>
      <p:pic>
        <p:nvPicPr>
          <p:cNvPr id="13" name="图片 12" descr="4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97" y="756186"/>
            <a:ext cx="4099657" cy="2736000"/>
          </a:xfrm>
          <a:prstGeom prst="rect">
            <a:avLst/>
          </a:prstGeom>
        </p:spPr>
      </p:pic>
      <p:pic>
        <p:nvPicPr>
          <p:cNvPr id="14" name="图片 13" descr="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576" y="1466064"/>
            <a:ext cx="4093610" cy="2736000"/>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106" y="2707183"/>
            <a:ext cx="4106387" cy="2736000"/>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048" y="3893400"/>
            <a:ext cx="4093714" cy="2736000"/>
          </a:xfrm>
          <a:prstGeom prst="rect">
            <a:avLst/>
          </a:prstGeom>
        </p:spPr>
      </p:pic>
      <p:sp>
        <p:nvSpPr>
          <p:cNvPr id="26" name="矩形 25"/>
          <p:cNvSpPr/>
          <p:nvPr/>
        </p:nvSpPr>
        <p:spPr>
          <a:xfrm>
            <a:off x="5191963" y="3546561"/>
            <a:ext cx="3952038" cy="1921936"/>
          </a:xfrm>
          <a:prstGeom prst="rect">
            <a:avLst/>
          </a:prstGeom>
        </p:spPr>
        <p:txBody>
          <a:bodyPr wrap="square">
            <a:spAutoFit/>
          </a:bodyPr>
          <a:lstStyle/>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6:</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Reconstruct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picture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based</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matrix</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RGB</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digitalization</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7:</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After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processing,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effect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remaining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for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calculating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centroid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each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laser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spot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weights</a:t>
            </a:r>
          </a:p>
          <a:p>
            <a:pPr indent="13680" algn="just">
              <a:lnSpc>
                <a:spcPts val="1800"/>
              </a:lnSpc>
            </a:pPr>
            <a:r>
              <a:rPr lang="en-US" altLang="zh-CN" sz="1200" dirty="0" smtClean="0">
                <a:solidFill>
                  <a:srgbClr val="666666"/>
                </a:solidFill>
                <a:ea typeface="微软雅黑" panose="020B0503020204020204" pitchFamily="34" charset="-122"/>
              </a:rPr>
              <a:t>Figure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8:</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Expecting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blooming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phenomenon,</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calculate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centroids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using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matrix</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which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serve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true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centers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laser</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spots</a:t>
            </a:r>
            <a:endParaRPr lang="en-US" altLang="zh-CN" sz="1200" b="1" dirty="0">
              <a:solidFill>
                <a:srgbClr val="666666"/>
              </a:solidFill>
              <a:ea typeface="微软雅黑" panose="020B0503020204020204" pitchFamily="34" charset="-122"/>
            </a:endParaRPr>
          </a:p>
        </p:txBody>
      </p:sp>
      <p:sp>
        <p:nvSpPr>
          <p:cNvPr id="31" name="矩形 30"/>
          <p:cNvSpPr/>
          <p:nvPr/>
        </p:nvSpPr>
        <p:spPr>
          <a:xfrm>
            <a:off x="5179186" y="5500591"/>
            <a:ext cx="3964814" cy="1072153"/>
          </a:xfrm>
          <a:prstGeom prst="rect">
            <a:avLst/>
          </a:prstGeom>
        </p:spPr>
        <p:txBody>
          <a:bodyPr wrap="square">
            <a:spAutoFit/>
          </a:bodyPr>
          <a:lstStyle/>
          <a:p>
            <a:pPr indent="13680" algn="just">
              <a:lnSpc>
                <a:spcPts val="2400"/>
              </a:lnSpc>
            </a:pPr>
            <a:r>
              <a:rPr lang="en-US" altLang="zh-CN" sz="1200" b="1" dirty="0" smtClean="0">
                <a:solidFill>
                  <a:srgbClr val="666666"/>
                </a:solidFill>
                <a:ea typeface="微软雅黑" panose="020B0503020204020204" pitchFamily="34" charset="-122"/>
              </a:rPr>
              <a:t>Accuracy</a:t>
            </a:r>
            <a:r>
              <a:rPr lang="en-US" altLang="zh-CN" sz="1200" b="1" dirty="0">
                <a:solidFill>
                  <a:srgbClr val="666666"/>
                </a:solidFill>
                <a:ea typeface="微软雅黑" panose="020B0503020204020204" pitchFamily="34" charset="-122"/>
              </a:rPr>
              <a:t>:</a:t>
            </a:r>
          </a:p>
          <a:p>
            <a:pPr indent="13680" algn="just">
              <a:lnSpc>
                <a:spcPts val="1800"/>
              </a:lnSpc>
            </a:pPr>
            <a:r>
              <a:rPr lang="en-US" altLang="zh-CN" sz="1200" dirty="0" smtClean="0">
                <a:solidFill>
                  <a:srgbClr val="666666"/>
                </a:solidFill>
                <a:ea typeface="微软雅黑" panose="020B0503020204020204" pitchFamily="34" charset="-122"/>
              </a:rPr>
              <a:t>X</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absolute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5.24</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r>
              <a:rPr lang="en-US" altLang="zh-CN" sz="1200" dirty="0">
                <a:solidFill>
                  <a:srgbClr val="666666"/>
                </a:solidFill>
                <a:ea typeface="微软雅黑" panose="020B0503020204020204" pitchFamily="34" charset="-122"/>
              </a:rPr>
              <a:t>,</a:t>
            </a: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a:solidFill>
                  <a:srgbClr val="666666"/>
                </a:solidFill>
                <a:ea typeface="微软雅黑" panose="020B0503020204020204" pitchFamily="34" charset="-122"/>
              </a:rPr>
              <a:t>Y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absolute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5.17</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pixels,</a:t>
            </a:r>
          </a:p>
          <a:p>
            <a:pPr indent="13680" algn="just">
              <a:lnSpc>
                <a:spcPts val="1800"/>
              </a:lnSpc>
            </a:pPr>
            <a:r>
              <a:rPr lang="en-US" altLang="zh-CN" sz="1200" b="1" dirty="0" smtClean="0">
                <a:solidFill>
                  <a:srgbClr val="666666"/>
                </a:solidFill>
                <a:ea typeface="微软雅黑" panose="020B0503020204020204" pitchFamily="34" charset="-122"/>
              </a:rPr>
              <a:t>Both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less</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than</a:t>
            </a:r>
            <a:r>
              <a:rPr lang="zh-CN" altLang="en-US" sz="1200" b="1" dirty="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0.2%</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length</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correspondent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directions.</a:t>
            </a:r>
            <a:endParaRPr lang="en-US" altLang="zh-CN" sz="1200" b="1" dirty="0">
              <a:solidFill>
                <a:srgbClr val="666666"/>
              </a:solidFill>
              <a:ea typeface="微软雅黑" panose="020B0503020204020204" pitchFamily="34" charset="-122"/>
            </a:endParaRPr>
          </a:p>
        </p:txBody>
      </p:sp>
      <p:grpSp>
        <p:nvGrpSpPr>
          <p:cNvPr id="24" name="组合 40"/>
          <p:cNvGrpSpPr/>
          <p:nvPr/>
        </p:nvGrpSpPr>
        <p:grpSpPr>
          <a:xfrm>
            <a:off x="7384325" y="690641"/>
            <a:ext cx="1346062" cy="1351148"/>
            <a:chOff x="639593" y="2275794"/>
            <a:chExt cx="1346062" cy="1351148"/>
          </a:xfrm>
        </p:grpSpPr>
        <p:grpSp>
          <p:nvGrpSpPr>
            <p:cNvPr id="25" name="组合 20"/>
            <p:cNvGrpSpPr/>
            <p:nvPr/>
          </p:nvGrpSpPr>
          <p:grpSpPr>
            <a:xfrm flipV="1">
              <a:off x="639593" y="2275794"/>
              <a:ext cx="1341891" cy="1351148"/>
              <a:chOff x="3420609" y="2342470"/>
              <a:chExt cx="2383516" cy="2399959"/>
            </a:xfrm>
          </p:grpSpPr>
          <p:sp>
            <p:nvSpPr>
              <p:cNvPr id="32"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3"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7"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4" name="矩形 38"/>
          <p:cNvSpPr/>
          <p:nvPr/>
        </p:nvSpPr>
        <p:spPr>
          <a:xfrm>
            <a:off x="2705199" y="9324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35" name="直接连接符 97"/>
          <p:cNvCxnSpPr/>
          <p:nvPr/>
        </p:nvCxnSpPr>
        <p:spPr>
          <a:xfrm>
            <a:off x="1303376"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44"/>
          <p:cNvSpPr txBox="1"/>
          <p:nvPr/>
        </p:nvSpPr>
        <p:spPr>
          <a:xfrm>
            <a:off x="1342128" y="103683"/>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7" name="直接连接符 103"/>
          <p:cNvCxnSpPr/>
          <p:nvPr/>
        </p:nvCxnSpPr>
        <p:spPr>
          <a:xfrm>
            <a:off x="2656621"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104"/>
          <p:cNvCxnSpPr/>
          <p:nvPr/>
        </p:nvCxnSpPr>
        <p:spPr>
          <a:xfrm>
            <a:off x="4028928" y="9009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96"/>
          <p:cNvSpPr txBox="1"/>
          <p:nvPr/>
        </p:nvSpPr>
        <p:spPr>
          <a:xfrm>
            <a:off x="0" y="102448"/>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0" name="文本框 40"/>
          <p:cNvSpPr txBox="1"/>
          <p:nvPr/>
        </p:nvSpPr>
        <p:spPr>
          <a:xfrm>
            <a:off x="2640395" y="10069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41" name="文本框 41"/>
          <p:cNvSpPr txBox="1"/>
          <p:nvPr/>
        </p:nvSpPr>
        <p:spPr>
          <a:xfrm>
            <a:off x="4100522" y="114805"/>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0543226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p:cNvSpPr/>
          <p:nvPr/>
        </p:nvSpPr>
        <p:spPr>
          <a:xfrm>
            <a:off x="4347411" y="2702865"/>
            <a:ext cx="4808946" cy="2400657"/>
          </a:xfrm>
          <a:prstGeom prst="rect">
            <a:avLst/>
          </a:prstGeom>
        </p:spPr>
        <p:txBody>
          <a:bodyPr wrap="square">
            <a:spAutoFit/>
          </a:bodyPr>
          <a:lstStyle/>
          <a:p>
            <a:pPr indent="13680" algn="just">
              <a:lnSpc>
                <a:spcPts val="1800"/>
              </a:lnSpc>
            </a:pPr>
            <a:r>
              <a:rPr lang="en-US" altLang="zh-CN" sz="1600" b="1" dirty="0" smtClean="0">
                <a:solidFill>
                  <a:srgbClr val="666666"/>
                </a:solidFill>
                <a:ea typeface="微软雅黑" panose="020B0503020204020204" pitchFamily="34" charset="-122"/>
              </a:rPr>
              <a:t>Analysis</a:t>
            </a:r>
            <a:r>
              <a:rPr lang="zh-CN" altLang="en-US" sz="1600" b="1" dirty="0" smtClean="0">
                <a:solidFill>
                  <a:srgbClr val="666666"/>
                </a:solidFill>
                <a:ea typeface="微软雅黑" panose="020B0503020204020204" pitchFamily="34" charset="-122"/>
              </a:rPr>
              <a:t> </a:t>
            </a:r>
            <a:r>
              <a:rPr lang="en-US" altLang="zh-CN" sz="1600" b="1" dirty="0" smtClean="0">
                <a:solidFill>
                  <a:srgbClr val="666666"/>
                </a:solidFill>
                <a:ea typeface="微软雅黑" panose="020B0503020204020204" pitchFamily="34" charset="-122"/>
              </a:rPr>
              <a:t>of</a:t>
            </a:r>
            <a:r>
              <a:rPr lang="zh-CN" altLang="en-US" sz="1600" b="1" dirty="0" smtClean="0">
                <a:solidFill>
                  <a:srgbClr val="666666"/>
                </a:solidFill>
                <a:ea typeface="微软雅黑" panose="020B0503020204020204" pitchFamily="34" charset="-122"/>
              </a:rPr>
              <a:t> </a:t>
            </a:r>
            <a:r>
              <a:rPr lang="en-US" altLang="zh-CN" sz="1600" b="1" dirty="0" smtClean="0">
                <a:solidFill>
                  <a:srgbClr val="666666"/>
                </a:solidFill>
                <a:ea typeface="微软雅黑" panose="020B0503020204020204" pitchFamily="34" charset="-122"/>
              </a:rPr>
              <a:t>distortion</a:t>
            </a:r>
            <a:r>
              <a:rPr lang="zh-CN" altLang="en-US" sz="1600" b="1" dirty="0" smtClean="0">
                <a:solidFill>
                  <a:srgbClr val="666666"/>
                </a:solidFill>
                <a:ea typeface="微软雅黑" panose="020B0503020204020204" pitchFamily="34" charset="-122"/>
              </a:rPr>
              <a:t>：</a:t>
            </a:r>
            <a:endParaRPr lang="en-US" altLang="zh-CN" sz="1600" b="1"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grid,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conduct</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interpolating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calculation</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analyze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discover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pattern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expands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from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center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grows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outwards.</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indent="13680" algn="just">
              <a:lnSpc>
                <a:spcPts val="1800"/>
              </a:lnSpc>
            </a:pP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X</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side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2</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times</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as</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p>
          <a:p>
            <a:pPr indent="13680" algn="just">
              <a:lnSpc>
                <a:spcPts val="1800"/>
              </a:lnSpc>
            </a:pP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Y</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direction: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distortion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side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3</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times</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error</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p>
          <a:p>
            <a:pPr indent="13680" algn="just">
              <a:lnSpc>
                <a:spcPts val="1800"/>
              </a:lnSpc>
            </a:pPr>
            <a:endParaRPr lang="en-US" altLang="zh-CN" sz="1200" dirty="0" smtClean="0">
              <a:solidFill>
                <a:srgbClr val="666666"/>
              </a:solidFill>
              <a:ea typeface="微软雅黑" panose="020B0503020204020204" pitchFamily="34" charset="-122"/>
            </a:endParaRPr>
          </a:p>
          <a:p>
            <a:pPr indent="13680" algn="just">
              <a:lnSpc>
                <a:spcPts val="1800"/>
              </a:lnSpc>
            </a:pPr>
            <a:r>
              <a:rPr lang="en-US" altLang="zh-CN" sz="1200" dirty="0" smtClean="0">
                <a:solidFill>
                  <a:srgbClr val="666666"/>
                </a:solidFill>
                <a:ea typeface="微软雅黑" panose="020B0503020204020204" pitchFamily="34" charset="-122"/>
              </a:rPr>
              <a:t>Therefore,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recommended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correct</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distortion</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before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processing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picture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endParaRPr lang="en-US" altLang="zh-CN" sz="1200" dirty="0">
              <a:solidFill>
                <a:srgbClr val="666666"/>
              </a:solidFill>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7" y="1812761"/>
            <a:ext cx="4099657" cy="2731049"/>
          </a:xfrm>
          <a:prstGeom prst="rect">
            <a:avLst/>
          </a:prstGeom>
        </p:spPr>
      </p:pic>
      <p:grpSp>
        <p:nvGrpSpPr>
          <p:cNvPr id="21" name="组合 40"/>
          <p:cNvGrpSpPr/>
          <p:nvPr/>
        </p:nvGrpSpPr>
        <p:grpSpPr>
          <a:xfrm>
            <a:off x="7334899" y="863638"/>
            <a:ext cx="1346062" cy="1351148"/>
            <a:chOff x="639593" y="2275794"/>
            <a:chExt cx="1346062" cy="1351148"/>
          </a:xfrm>
        </p:grpSpPr>
        <p:grpSp>
          <p:nvGrpSpPr>
            <p:cNvPr id="22" name="组合 20"/>
            <p:cNvGrpSpPr/>
            <p:nvPr/>
          </p:nvGrpSpPr>
          <p:grpSpPr>
            <a:xfrm flipV="1">
              <a:off x="639593" y="2275794"/>
              <a:ext cx="1341891" cy="1351148"/>
              <a:chOff x="3420609" y="2342470"/>
              <a:chExt cx="2383516" cy="2399959"/>
            </a:xfrm>
          </p:grpSpPr>
          <p:sp>
            <p:nvSpPr>
              <p:cNvPr id="26"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7"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4" name="文本框 16"/>
            <p:cNvSpPr txBox="1"/>
            <p:nvPr/>
          </p:nvSpPr>
          <p:spPr>
            <a:xfrm>
              <a:off x="692673" y="2521971"/>
              <a:ext cx="1292982"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Laser</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Spot</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25" name="文本框 17"/>
            <p:cNvSpPr txBox="1"/>
            <p:nvPr/>
          </p:nvSpPr>
          <p:spPr>
            <a:xfrm>
              <a:off x="706839" y="3014938"/>
              <a:ext cx="1232058" cy="338554"/>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Accuracy</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28" name="矩形 38"/>
          <p:cNvSpPr/>
          <p:nvPr/>
        </p:nvSpPr>
        <p:spPr>
          <a:xfrm>
            <a:off x="2705199" y="11436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29" name="直接连接符 97"/>
          <p:cNvCxnSpPr/>
          <p:nvPr/>
        </p:nvCxnSpPr>
        <p:spPr>
          <a:xfrm>
            <a:off x="1303376"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 name="文本框 44"/>
          <p:cNvSpPr txBox="1"/>
          <p:nvPr/>
        </p:nvSpPr>
        <p:spPr>
          <a:xfrm>
            <a:off x="1342128" y="124805"/>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cxnSp>
        <p:nvCxnSpPr>
          <p:cNvPr id="31" name="直接连接符 103"/>
          <p:cNvCxnSpPr/>
          <p:nvPr/>
        </p:nvCxnSpPr>
        <p:spPr>
          <a:xfrm>
            <a:off x="2656621"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104"/>
          <p:cNvCxnSpPr/>
          <p:nvPr/>
        </p:nvCxnSpPr>
        <p:spPr>
          <a:xfrm>
            <a:off x="4028928" y="11121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96"/>
          <p:cNvSpPr txBox="1"/>
          <p:nvPr/>
        </p:nvSpPr>
        <p:spPr>
          <a:xfrm>
            <a:off x="0" y="123570"/>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34" name="文本框 40"/>
          <p:cNvSpPr txBox="1"/>
          <p:nvPr/>
        </p:nvSpPr>
        <p:spPr>
          <a:xfrm>
            <a:off x="2640395" y="121820"/>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Experiment</a:t>
            </a:r>
            <a:endParaRPr lang="zh-HK" altLang="en-US" sz="1300" b="1" spc="300" dirty="0">
              <a:solidFill>
                <a:schemeClr val="tx1">
                  <a:lumMod val="50000"/>
                  <a:lumOff val="50000"/>
                </a:schemeClr>
              </a:solidFill>
              <a:ea typeface="微软雅黑" panose="020B0503020204020204" pitchFamily="34" charset="-122"/>
            </a:endParaRPr>
          </a:p>
        </p:txBody>
      </p:sp>
      <p:sp>
        <p:nvSpPr>
          <p:cNvPr id="35" name="文本框 41"/>
          <p:cNvSpPr txBox="1"/>
          <p:nvPr/>
        </p:nvSpPr>
        <p:spPr>
          <a:xfrm>
            <a:off x="4100522" y="135927"/>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9855383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Abstract</a:t>
            </a:r>
            <a:r>
              <a:rPr lang="zh-CN" altLang="en-US" dirty="0" smtClean="0"/>
              <a:t> </a:t>
            </a:r>
            <a:r>
              <a:rPr lang="en-US" altLang="zh-CN" dirty="0" smtClean="0"/>
              <a:t>of</a:t>
            </a:r>
            <a:r>
              <a:rPr lang="zh-CN" altLang="en-US" dirty="0" smtClean="0"/>
              <a:t> </a:t>
            </a:r>
            <a:r>
              <a:rPr lang="en-US" altLang="zh-CN" dirty="0" smtClean="0"/>
              <a:t>My</a:t>
            </a:r>
            <a:r>
              <a:rPr lang="zh-CN" altLang="en-US" dirty="0" smtClean="0"/>
              <a:t> </a:t>
            </a:r>
            <a:r>
              <a:rPr lang="en-US" altLang="zh-CN" dirty="0" smtClean="0"/>
              <a:t>Research</a:t>
            </a:r>
            <a:endParaRPr lang="en-US" dirty="0"/>
          </a:p>
        </p:txBody>
      </p:sp>
      <p:sp>
        <p:nvSpPr>
          <p:cNvPr id="3" name="Vertical Text Placeholder 2"/>
          <p:cNvSpPr>
            <a:spLocks noGrp="1"/>
          </p:cNvSpPr>
          <p:nvPr>
            <p:ph type="body" orient="vert" idx="1"/>
          </p:nvPr>
        </p:nvSpPr>
        <p:spPr/>
        <p:txBody>
          <a:bodyPr vert="horz">
            <a:normAutofit fontScale="92500" lnSpcReduction="10000"/>
          </a:bodyPr>
          <a:lstStyle/>
          <a:p>
            <a:pPr>
              <a:lnSpc>
                <a:spcPct val="150000"/>
              </a:lnSpc>
            </a:pPr>
            <a:r>
              <a:rPr lang="en-US" sz="1600" dirty="0"/>
              <a:t>Visual measurement is a construction positioning method developed in recent years. Combining visual measurements with on-site Guiyang subway construction, this </a:t>
            </a:r>
            <a:r>
              <a:rPr lang="en-US" altLang="zh-CN" sz="1600" dirty="0" smtClean="0"/>
              <a:t>research</a:t>
            </a:r>
            <a:r>
              <a:rPr lang="zh-CN" altLang="en-US" sz="1600" dirty="0" smtClean="0"/>
              <a:t> </a:t>
            </a:r>
            <a:r>
              <a:rPr lang="en-US" sz="1600" dirty="0" smtClean="0"/>
              <a:t>proposes </a:t>
            </a:r>
            <a:r>
              <a:rPr lang="en-US" sz="1600" dirty="0"/>
              <a:t>an automatic positioning method of </a:t>
            </a:r>
            <a:r>
              <a:rPr lang="en-US" sz="1600" dirty="0" err="1"/>
              <a:t>roadheader</a:t>
            </a:r>
            <a:r>
              <a:rPr lang="en-US" sz="1600" dirty="0"/>
              <a:t> excavation, replacing human vision by machine vision, and changing the current situation in tunnel excavation. First, a laser beam emits from a distance to the tunnel face. Pictures taken by a camera set on the body of </a:t>
            </a:r>
            <a:r>
              <a:rPr lang="en-US" sz="1600" dirty="0" err="1"/>
              <a:t>roadheader</a:t>
            </a:r>
            <a:r>
              <a:rPr lang="en-US" sz="1600" dirty="0"/>
              <a:t> are analyzed digitally based on RGB system by building a computer model by using MATLAB. The model extracts spots’ centers. Then, based on mathematical analysis of digital image, model gives the decoupled eigenvalues of positional relationship between the actual position and the standard position of </a:t>
            </a:r>
            <a:r>
              <a:rPr lang="en-US" sz="1600" dirty="0" err="1"/>
              <a:t>roadheader</a:t>
            </a:r>
            <a:r>
              <a:rPr lang="en-US" sz="1600" dirty="0"/>
              <a:t> in three principal directions, so as to effectively guide the construction and implement automation. This paper also makes experiments to compare characteristics of single laser spot by RGB decomposition, test model’s accuracy in extracting image of laser beam, and use a similar model to analyze the impact of camera distortion in the actual work.</a:t>
            </a:r>
          </a:p>
        </p:txBody>
      </p:sp>
    </p:spTree>
    <p:extLst>
      <p:ext uri="{BB962C8B-B14F-4D97-AF65-F5344CB8AC3E}">
        <p14:creationId xmlns:p14="http://schemas.microsoft.com/office/powerpoint/2010/main" val="1368882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877798" y="2258541"/>
            <a:ext cx="7731579" cy="1884346"/>
            <a:chOff x="1184275" y="2717410"/>
            <a:chExt cx="7731579" cy="188434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5728155" cy="1754326"/>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Conclusion</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&amp;</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Application</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椭圆 30"/>
          <p:cNvSpPr/>
          <p:nvPr/>
        </p:nvSpPr>
        <p:spPr>
          <a:xfrm>
            <a:off x="2412999" y="1581061"/>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7C233E"/>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485250" y="1095121"/>
            <a:ext cx="4596066" cy="1015663"/>
          </a:xfrm>
          <a:prstGeom prst="rect">
            <a:avLst/>
          </a:prstGeom>
        </p:spPr>
        <p:txBody>
          <a:bodyPr wrap="square">
            <a:spAutoFit/>
          </a:bodyPr>
          <a:lstStyle/>
          <a:p>
            <a:pPr lvl="0" algn="just"/>
            <a:r>
              <a:rPr lang="en-US" altLang="zh-CN" sz="1200" dirty="0" smtClean="0">
                <a:solidFill>
                  <a:srgbClr val="666666"/>
                </a:solidFill>
                <a:ea typeface="微软雅黑" panose="020B0503020204020204" pitchFamily="34" charset="-122"/>
              </a:rPr>
              <a:t>According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《GB</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50157-2013</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Metro</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Design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Specification》</a:t>
            </a:r>
            <a:r>
              <a:rPr lang="zh-CN" altLang="en-US" sz="1200" dirty="0" smtClean="0">
                <a:solidFill>
                  <a:srgbClr val="666666"/>
                </a:solidFill>
                <a:ea typeface="微软雅黑" panose="020B0503020204020204" pitchFamily="34" charset="-122"/>
              </a:rPr>
              <a:t>，</a:t>
            </a:r>
            <a:r>
              <a:rPr lang="en-US" altLang="zh-CN" sz="1200" dirty="0" smtClean="0">
                <a:solidFill>
                  <a:srgbClr val="666666"/>
                </a:solidFill>
                <a:ea typeface="微软雅黑" panose="020B0503020204020204" pitchFamily="34" charset="-122"/>
              </a:rPr>
              <a:t>based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minimum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curve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radius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of</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metro</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construction</a:t>
            </a:r>
            <a:r>
              <a:rPr lang="zh-CN" altLang="en-US" sz="1200" dirty="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maximum</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gradient,</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after</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quantifying</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influence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of</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distance</a:t>
            </a:r>
            <a:r>
              <a:rPr lang="zh-CN" altLang="en-US" sz="1200" b="1"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the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visual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model</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compensating</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in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accordance</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with</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standard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status</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(position</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and</a:t>
            </a:r>
            <a:r>
              <a:rPr lang="zh-CN" altLang="en-US" sz="1200" dirty="0" smtClean="0">
                <a:solidFill>
                  <a:srgbClr val="666666"/>
                </a:solidFill>
                <a:ea typeface="微软雅黑" panose="020B0503020204020204" pitchFamily="34" charset="-122"/>
              </a:rPr>
              <a:t> </a:t>
            </a:r>
            <a:r>
              <a:rPr lang="en-US" altLang="zh-CN" sz="1200" dirty="0" smtClean="0">
                <a:solidFill>
                  <a:srgbClr val="666666"/>
                </a:solidFill>
                <a:ea typeface="微软雅黑" panose="020B0503020204020204" pitchFamily="34" charset="-122"/>
              </a:rPr>
              <a:t>posture),</a:t>
            </a:r>
            <a:r>
              <a:rPr lang="zh-CN" altLang="en-US" sz="1200"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the</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model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still</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applies</a:t>
            </a:r>
            <a:r>
              <a:rPr lang="en-US" altLang="zh-CN" sz="1200" dirty="0" smtClean="0">
                <a:solidFill>
                  <a:srgbClr val="666666"/>
                </a:solidFill>
                <a:ea typeface="微软雅黑" panose="020B0503020204020204" pitchFamily="34" charset="-122"/>
              </a:rPr>
              <a:t>.</a:t>
            </a:r>
            <a:endParaRPr lang="zh-HK" altLang="zh-HK" sz="1200" dirty="0">
              <a:solidFill>
                <a:srgbClr val="666666"/>
              </a:solidFill>
              <a:ea typeface="微软雅黑" panose="020B0503020204020204" pitchFamily="34" charset="-122"/>
            </a:endParaRPr>
          </a:p>
        </p:txBody>
      </p:sp>
      <p:sp>
        <p:nvSpPr>
          <p:cNvPr id="43" name="文本框 42"/>
          <p:cNvSpPr txBox="1"/>
          <p:nvPr/>
        </p:nvSpPr>
        <p:spPr>
          <a:xfrm>
            <a:off x="3485249" y="807479"/>
            <a:ext cx="4966769" cy="338554"/>
          </a:xfrm>
          <a:prstGeom prst="rect">
            <a:avLst/>
          </a:prstGeom>
          <a:noFill/>
        </p:spPr>
        <p:txBody>
          <a:bodyPr wrap="square" rtlCol="0">
            <a:spAutoFit/>
          </a:bodyPr>
          <a:lstStyle/>
          <a:p>
            <a:r>
              <a:rPr lang="en-US" altLang="zh-CN" sz="1600" b="1" dirty="0" smtClean="0">
                <a:solidFill>
                  <a:srgbClr val="7C233E"/>
                </a:solidFill>
                <a:latin typeface="微软雅黑" panose="020B0503020204020204" pitchFamily="34" charset="-122"/>
                <a:ea typeface="微软雅黑" panose="020B0503020204020204" pitchFamily="34" charset="-122"/>
              </a:rPr>
              <a:t>Non-horizontal,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non-linear</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t</a:t>
            </a:r>
            <a:r>
              <a:rPr lang="en-US" altLang="zh-CN" sz="1600" b="1" dirty="0" smtClean="0">
                <a:solidFill>
                  <a:srgbClr val="7C233E"/>
                </a:solidFill>
                <a:latin typeface="微软雅黑" panose="020B0503020204020204" pitchFamily="34" charset="-122"/>
                <a:ea typeface="微软雅黑" panose="020B0503020204020204" pitchFamily="34" charset="-122"/>
              </a:rPr>
              <a:t>unnel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e</a:t>
            </a:r>
            <a:r>
              <a:rPr lang="en-US" altLang="zh-CN" sz="1600" b="1" dirty="0" smtClean="0">
                <a:solidFill>
                  <a:srgbClr val="7C233E"/>
                </a:solidFill>
                <a:latin typeface="微软雅黑" panose="020B0503020204020204" pitchFamily="34" charset="-122"/>
                <a:ea typeface="微软雅黑" panose="020B0503020204020204" pitchFamily="34" charset="-122"/>
              </a:rPr>
              <a:t>xcavation</a:t>
            </a:r>
            <a:endParaRPr lang="zh-HK" altLang="en-US" sz="1600" b="1" dirty="0">
              <a:solidFill>
                <a:srgbClr val="7C233E"/>
              </a:solidFill>
              <a:latin typeface="微软雅黑" panose="020B0503020204020204" pitchFamily="34" charset="-122"/>
              <a:ea typeface="微软雅黑" panose="020B0503020204020204" pitchFamily="34" charset="-122"/>
            </a:endParaRPr>
          </a:p>
        </p:txBody>
      </p:sp>
      <p:sp>
        <p:nvSpPr>
          <p:cNvPr id="44" name="矩形 43"/>
          <p:cNvSpPr/>
          <p:nvPr/>
        </p:nvSpPr>
        <p:spPr>
          <a:xfrm>
            <a:off x="4361935" y="2607927"/>
            <a:ext cx="4388874" cy="1882567"/>
          </a:xfrm>
          <a:prstGeom prst="rect">
            <a:avLst/>
          </a:prstGeom>
        </p:spPr>
        <p:txBody>
          <a:bodyPr wrap="square">
            <a:spAutoFit/>
          </a:bodyPr>
          <a:lstStyle/>
          <a:p>
            <a:pPr lvl="0" algn="just">
              <a:spcAft>
                <a:spcPts val="500"/>
              </a:spcAft>
            </a:pPr>
            <a:r>
              <a:rPr lang="en-US" altLang="zh-CN" sz="1200" dirty="0">
                <a:solidFill>
                  <a:srgbClr val="666666"/>
                </a:solidFill>
                <a:ea typeface="微软雅黑" panose="020B0503020204020204" pitchFamily="34" charset="-122"/>
              </a:rPr>
              <a:t>Because of the </a:t>
            </a:r>
            <a:r>
              <a:rPr lang="en-US" altLang="zh-CN" sz="1200" b="1" dirty="0">
                <a:solidFill>
                  <a:srgbClr val="666666"/>
                </a:solidFill>
                <a:ea typeface="微软雅黑" panose="020B0503020204020204" pitchFamily="34" charset="-122"/>
              </a:rPr>
              <a:t>one-to-one correspondence in angle</a:t>
            </a:r>
            <a:r>
              <a:rPr lang="en-US" altLang="zh-CN" sz="1200" dirty="0">
                <a:solidFill>
                  <a:srgbClr val="666666"/>
                </a:solidFill>
                <a:ea typeface="微软雅黑" panose="020B0503020204020204" pitchFamily="34" charset="-122"/>
              </a:rPr>
              <a:t>, the fitted curve of laser spots actually could realize the one-to-one correspondence with all types of tunnel cross section. It could generate actual profile in computer.</a:t>
            </a:r>
          </a:p>
          <a:p>
            <a:pPr lvl="0" algn="just">
              <a:spcAft>
                <a:spcPts val="500"/>
              </a:spcAft>
            </a:pPr>
            <a:r>
              <a:rPr lang="en-US" altLang="zh-CN" sz="1200" dirty="0">
                <a:solidFill>
                  <a:srgbClr val="666666"/>
                </a:solidFill>
                <a:ea typeface="微软雅黑" panose="020B0503020204020204" pitchFamily="34" charset="-122"/>
              </a:rPr>
              <a:t>Therefore, the visual model is adaptable to all types of tunnel cross section.</a:t>
            </a:r>
          </a:p>
          <a:p>
            <a:pPr lvl="0" algn="just">
              <a:spcAft>
                <a:spcPts val="500"/>
              </a:spcAft>
            </a:pPr>
            <a:r>
              <a:rPr lang="en-US" altLang="zh-CN" sz="1200" dirty="0">
                <a:solidFill>
                  <a:srgbClr val="666666"/>
                </a:solidFill>
                <a:ea typeface="微软雅黑" panose="020B0503020204020204" pitchFamily="34" charset="-122"/>
              </a:rPr>
              <a:t>Apart from that, because of the one-to-one correspondence in angle, </a:t>
            </a:r>
            <a:r>
              <a:rPr lang="en-US" altLang="zh-CN" sz="1200" b="1" dirty="0">
                <a:solidFill>
                  <a:srgbClr val="666666"/>
                </a:solidFill>
                <a:ea typeface="微软雅黑" panose="020B0503020204020204" pitchFamily="34" charset="-122"/>
              </a:rPr>
              <a:t>the layout of laser beam could also be in any form</a:t>
            </a:r>
            <a:r>
              <a:rPr lang="en-US" altLang="zh-CN" sz="1200" dirty="0">
                <a:solidFill>
                  <a:srgbClr val="666666"/>
                </a:solidFill>
                <a:ea typeface="微软雅黑" panose="020B0503020204020204" pitchFamily="34" charset="-122"/>
              </a:rPr>
              <a:t>. So, in practice, it is very </a:t>
            </a:r>
            <a:r>
              <a:rPr lang="en-US" altLang="zh-CN" sz="1200" b="1" dirty="0">
                <a:solidFill>
                  <a:srgbClr val="666666"/>
                </a:solidFill>
                <a:ea typeface="微软雅黑" panose="020B0503020204020204" pitchFamily="34" charset="-122"/>
              </a:rPr>
              <a:t>flexible</a:t>
            </a:r>
            <a:r>
              <a:rPr lang="en-US" altLang="zh-CN" sz="1200" dirty="0">
                <a:solidFill>
                  <a:srgbClr val="666666"/>
                </a:solidFill>
                <a:ea typeface="微软雅黑" panose="020B0503020204020204" pitchFamily="34" charset="-122"/>
              </a:rPr>
              <a:t> to change.</a:t>
            </a:r>
          </a:p>
        </p:txBody>
      </p:sp>
      <p:sp>
        <p:nvSpPr>
          <p:cNvPr id="45" name="文本框 44"/>
          <p:cNvSpPr txBox="1"/>
          <p:nvPr/>
        </p:nvSpPr>
        <p:spPr>
          <a:xfrm>
            <a:off x="4371709" y="2332642"/>
            <a:ext cx="4500203" cy="338554"/>
          </a:xfrm>
          <a:prstGeom prst="rect">
            <a:avLst/>
          </a:prstGeom>
          <a:noFill/>
        </p:spPr>
        <p:txBody>
          <a:bodyPr wrap="square" rtlCol="0">
            <a:spAutoFit/>
          </a:bodyPr>
          <a:lstStyle/>
          <a:p>
            <a:r>
              <a:rPr lang="en-US" altLang="zh-CN" sz="1600" b="1" dirty="0" smtClean="0">
                <a:solidFill>
                  <a:srgbClr val="7C233E"/>
                </a:solidFill>
                <a:latin typeface="微软雅黑" panose="020B0503020204020204" pitchFamily="34" charset="-122"/>
                <a:ea typeface="微软雅黑" panose="020B0503020204020204" pitchFamily="34" charset="-122"/>
              </a:rPr>
              <a:t>Adaptability</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to</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all</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types</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of</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cross</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section</a:t>
            </a:r>
            <a:endParaRPr lang="zh-CN" altLang="en-US" sz="1600" b="1" dirty="0">
              <a:solidFill>
                <a:srgbClr val="7C233E"/>
              </a:solidFill>
              <a:latin typeface="微软雅黑" panose="020B0503020204020204" pitchFamily="34" charset="-122"/>
              <a:ea typeface="微软雅黑" panose="020B0503020204020204" pitchFamily="34" charset="-122"/>
            </a:endParaRPr>
          </a:p>
        </p:txBody>
      </p:sp>
      <p:sp>
        <p:nvSpPr>
          <p:cNvPr id="46" name="矩形 45"/>
          <p:cNvSpPr/>
          <p:nvPr/>
        </p:nvSpPr>
        <p:spPr>
          <a:xfrm>
            <a:off x="3472892" y="5006267"/>
            <a:ext cx="5473397" cy="1938992"/>
          </a:xfrm>
          <a:prstGeom prst="rect">
            <a:avLst/>
          </a:prstGeom>
        </p:spPr>
        <p:txBody>
          <a:bodyPr wrap="square">
            <a:spAutoFit/>
          </a:bodyPr>
          <a:lstStyle/>
          <a:p>
            <a:pPr algn="just"/>
            <a:r>
              <a:rPr lang="en-US" altLang="zh-HK" sz="1200" dirty="0">
                <a:solidFill>
                  <a:srgbClr val="666666"/>
                </a:solidFill>
                <a:ea typeface="微软雅黑" panose="020B0503020204020204" pitchFamily="34" charset="-122"/>
              </a:rPr>
              <a:t>Visual positioning not only changes the approach of measurement, replacing human vision by machine vision, but also </a:t>
            </a:r>
            <a:r>
              <a:rPr lang="en-US" altLang="zh-HK" sz="1200" b="1" dirty="0">
                <a:solidFill>
                  <a:srgbClr val="666666"/>
                </a:solidFill>
                <a:ea typeface="微软雅黑" panose="020B0503020204020204" pitchFamily="34" charset="-122"/>
              </a:rPr>
              <a:t>brings </a:t>
            </a:r>
            <a:r>
              <a:rPr lang="en-US" altLang="zh-CN" sz="1200" b="1" dirty="0" smtClean="0">
                <a:solidFill>
                  <a:srgbClr val="666666"/>
                </a:solidFill>
                <a:ea typeface="微软雅黑" panose="020B0503020204020204" pitchFamily="34" charset="-122"/>
              </a:rPr>
              <a:t>in</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a</a:t>
            </a:r>
            <a:r>
              <a:rPr lang="zh-CN" altLang="en-US" sz="1200" b="1" dirty="0" smtClean="0">
                <a:solidFill>
                  <a:srgbClr val="666666"/>
                </a:solidFill>
                <a:ea typeface="微软雅黑" panose="020B0503020204020204" pitchFamily="34" charset="-122"/>
              </a:rPr>
              <a:t> </a:t>
            </a:r>
            <a:r>
              <a:rPr lang="en-US" altLang="zh-CN" sz="1200" b="1" dirty="0" smtClean="0">
                <a:solidFill>
                  <a:srgbClr val="666666"/>
                </a:solidFill>
                <a:ea typeface="微软雅黑" panose="020B0503020204020204" pitchFamily="34" charset="-122"/>
              </a:rPr>
              <a:t>mass</a:t>
            </a:r>
            <a:r>
              <a:rPr lang="zh-CN" altLang="en-US" sz="1200" b="1" dirty="0" smtClean="0">
                <a:solidFill>
                  <a:srgbClr val="666666"/>
                </a:solidFill>
                <a:ea typeface="微软雅黑" panose="020B0503020204020204" pitchFamily="34" charset="-122"/>
              </a:rPr>
              <a:t> </a:t>
            </a:r>
            <a:r>
              <a:rPr lang="en-US" altLang="zh-HK" sz="1200" b="1" dirty="0" smtClean="0">
                <a:solidFill>
                  <a:srgbClr val="666666"/>
                </a:solidFill>
                <a:ea typeface="微软雅黑" panose="020B0503020204020204" pitchFamily="34" charset="-122"/>
              </a:rPr>
              <a:t>of data</a:t>
            </a:r>
            <a:r>
              <a:rPr lang="en-US" altLang="zh-CN" sz="1200" dirty="0" smtClean="0">
                <a:solidFill>
                  <a:srgbClr val="666666"/>
                </a:solidFill>
                <a:ea typeface="微软雅黑" panose="020B0503020204020204" pitchFamily="34" charset="-122"/>
              </a:rPr>
              <a:t>:</a:t>
            </a:r>
            <a:r>
              <a:rPr lang="zh-CN" altLang="en-US" sz="1200" dirty="0" smtClean="0">
                <a:solidFill>
                  <a:srgbClr val="666666"/>
                </a:solidFill>
                <a:ea typeface="微软雅黑" panose="020B0503020204020204" pitchFamily="34" charset="-122"/>
              </a:rPr>
              <a:t> </a:t>
            </a:r>
            <a:endParaRPr lang="en-US" altLang="zh-CN" sz="1200" dirty="0" smtClean="0">
              <a:solidFill>
                <a:srgbClr val="666666"/>
              </a:solidFill>
              <a:ea typeface="微软雅黑" panose="020B0503020204020204" pitchFamily="34" charset="-122"/>
            </a:endParaRPr>
          </a:p>
          <a:p>
            <a:pPr lvl="0" algn="just"/>
            <a:endParaRPr lang="en-US" altLang="zh-CN" sz="1200" dirty="0">
              <a:solidFill>
                <a:srgbClr val="666666"/>
              </a:solidFill>
              <a:ea typeface="微软雅黑" panose="020B0503020204020204" pitchFamily="34" charset="-122"/>
            </a:endParaRPr>
          </a:p>
          <a:p>
            <a:pPr lvl="0" algn="just"/>
            <a:endParaRPr lang="en-US" altLang="zh-CN" sz="1200" dirty="0" smtClean="0">
              <a:solidFill>
                <a:srgbClr val="666666"/>
              </a:solidFill>
              <a:ea typeface="微软雅黑" panose="020B0503020204020204" pitchFamily="34" charset="-122"/>
            </a:endParaRPr>
          </a:p>
          <a:p>
            <a:pPr lvl="0" algn="just"/>
            <a:r>
              <a:rPr lang="en-US" altLang="zh-CN" sz="1200" dirty="0">
                <a:solidFill>
                  <a:srgbClr val="666666"/>
                </a:solidFill>
                <a:ea typeface="微软雅黑" panose="020B0503020204020204" pitchFamily="34" charset="-122"/>
              </a:rPr>
              <a:t>The data could be used to </a:t>
            </a:r>
            <a:r>
              <a:rPr lang="en-US" altLang="zh-CN" sz="1200" b="1" dirty="0">
                <a:solidFill>
                  <a:srgbClr val="666666"/>
                </a:solidFill>
                <a:ea typeface="微软雅黑" panose="020B0503020204020204" pitchFamily="34" charset="-122"/>
              </a:rPr>
              <a:t>explore the correlation between engineering disaster (karst cave, </a:t>
            </a:r>
            <a:r>
              <a:rPr lang="en-US" altLang="zh-CN" sz="1200" b="1" dirty="0" smtClean="0">
                <a:solidFill>
                  <a:srgbClr val="666666"/>
                </a:solidFill>
                <a:ea typeface="微软雅黑" panose="020B0503020204020204" pitchFamily="34" charset="-122"/>
              </a:rPr>
              <a:t>etc.) </a:t>
            </a:r>
            <a:r>
              <a:rPr lang="en-US" altLang="zh-CN" sz="1200" b="1" dirty="0">
                <a:solidFill>
                  <a:srgbClr val="666666"/>
                </a:solidFill>
                <a:ea typeface="微软雅黑" panose="020B0503020204020204" pitchFamily="34" charset="-122"/>
              </a:rPr>
              <a:t>and positions and postures of </a:t>
            </a:r>
            <a:r>
              <a:rPr lang="en-US" altLang="zh-CN" sz="1200" b="1" dirty="0" err="1">
                <a:solidFill>
                  <a:srgbClr val="666666"/>
                </a:solidFill>
                <a:ea typeface="微软雅黑" panose="020B0503020204020204" pitchFamily="34" charset="-122"/>
              </a:rPr>
              <a:t>roadheader</a:t>
            </a:r>
            <a:r>
              <a:rPr lang="en-US" altLang="zh-CN" sz="1200" dirty="0">
                <a:solidFill>
                  <a:srgbClr val="666666"/>
                </a:solidFill>
                <a:ea typeface="微软雅黑" panose="020B0503020204020204" pitchFamily="34" charset="-122"/>
              </a:rPr>
              <a:t>. It is a </a:t>
            </a:r>
            <a:r>
              <a:rPr lang="en-US" altLang="zh-CN" sz="1200" b="1" dirty="0">
                <a:solidFill>
                  <a:srgbClr val="666666"/>
                </a:solidFill>
                <a:ea typeface="微软雅黑" panose="020B0503020204020204" pitchFamily="34" charset="-122"/>
              </a:rPr>
              <a:t>low cost </a:t>
            </a:r>
            <a:r>
              <a:rPr lang="en-US" altLang="zh-CN" sz="1200" dirty="0">
                <a:solidFill>
                  <a:srgbClr val="666666"/>
                </a:solidFill>
                <a:ea typeface="微软雅黑" panose="020B0503020204020204" pitchFamily="34" charset="-122"/>
              </a:rPr>
              <a:t>way to realize this prediction and the </a:t>
            </a:r>
            <a:r>
              <a:rPr lang="en-US" altLang="zh-CN" sz="1200" b="1" dirty="0">
                <a:solidFill>
                  <a:srgbClr val="666666"/>
                </a:solidFill>
                <a:ea typeface="微软雅黑" panose="020B0503020204020204" pitchFamily="34" charset="-122"/>
              </a:rPr>
              <a:t>accuracy would improve associated with the increase of dataset</a:t>
            </a:r>
            <a:r>
              <a:rPr lang="en-US" altLang="zh-CN" sz="1200" dirty="0">
                <a:solidFill>
                  <a:srgbClr val="666666"/>
                </a:solidFill>
                <a:ea typeface="微软雅黑" panose="020B0503020204020204" pitchFamily="34" charset="-122"/>
              </a:rPr>
              <a:t>. No only it is different from traditional ways in engineering, but also </a:t>
            </a:r>
            <a:r>
              <a:rPr lang="en-US" altLang="zh-CN" sz="1200" b="1" dirty="0">
                <a:solidFill>
                  <a:srgbClr val="666666"/>
                </a:solidFill>
                <a:ea typeface="微软雅黑" panose="020B0503020204020204" pitchFamily="34" charset="-122"/>
              </a:rPr>
              <a:t>protect the integrity and stability of the rock.</a:t>
            </a:r>
          </a:p>
          <a:p>
            <a:pPr lvl="0" algn="just"/>
            <a:endParaRPr lang="zh-HK" altLang="zh-HK" sz="1200" dirty="0">
              <a:solidFill>
                <a:srgbClr val="666666"/>
              </a:solidFill>
              <a:ea typeface="微软雅黑" panose="020B0503020204020204" pitchFamily="34" charset="-122"/>
            </a:endParaRPr>
          </a:p>
        </p:txBody>
      </p:sp>
      <p:sp>
        <p:nvSpPr>
          <p:cNvPr id="47" name="文本框 46"/>
          <p:cNvSpPr txBox="1"/>
          <p:nvPr/>
        </p:nvSpPr>
        <p:spPr>
          <a:xfrm>
            <a:off x="3238112" y="4693911"/>
            <a:ext cx="3558099" cy="338554"/>
          </a:xfrm>
          <a:prstGeom prst="rect">
            <a:avLst/>
          </a:prstGeom>
          <a:noFill/>
        </p:spPr>
        <p:txBody>
          <a:bodyPr wrap="square" rtlCol="0">
            <a:spAutoFit/>
          </a:bodyPr>
          <a:lstStyle/>
          <a:p>
            <a:pPr algn="ctr"/>
            <a:r>
              <a:rPr lang="en-US" altLang="zh-CN" sz="1600" b="1" dirty="0" smtClean="0">
                <a:solidFill>
                  <a:srgbClr val="7C233E"/>
                </a:solidFill>
                <a:latin typeface="微软雅黑" panose="020B0503020204020204" pitchFamily="34" charset="-122"/>
                <a:ea typeface="微软雅黑" panose="020B0503020204020204" pitchFamily="34" charset="-122"/>
              </a:rPr>
              <a:t>Big</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a:solidFill>
                  <a:srgbClr val="7C233E"/>
                </a:solidFill>
                <a:latin typeface="微软雅黑" panose="020B0503020204020204" pitchFamily="34" charset="-122"/>
                <a:ea typeface="微软雅黑" panose="020B0503020204020204" pitchFamily="34" charset="-122"/>
              </a:rPr>
              <a:t>d</a:t>
            </a:r>
            <a:r>
              <a:rPr lang="en-US" altLang="zh-CN" sz="1600" b="1" dirty="0" smtClean="0">
                <a:solidFill>
                  <a:srgbClr val="7C233E"/>
                </a:solidFill>
                <a:latin typeface="微软雅黑" panose="020B0503020204020204" pitchFamily="34" charset="-122"/>
                <a:ea typeface="微软雅黑" panose="020B0503020204020204" pitchFamily="34" charset="-122"/>
              </a:rPr>
              <a:t>ata</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and</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karst</a:t>
            </a:r>
            <a:r>
              <a:rPr lang="zh-CN" altLang="en-US" sz="1600" b="1" dirty="0" smtClean="0">
                <a:solidFill>
                  <a:srgbClr val="7C233E"/>
                </a:solidFill>
                <a:latin typeface="微软雅黑" panose="020B0503020204020204" pitchFamily="34" charset="-122"/>
                <a:ea typeface="微软雅黑" panose="020B0503020204020204" pitchFamily="34" charset="-122"/>
              </a:rPr>
              <a:t> </a:t>
            </a:r>
            <a:r>
              <a:rPr lang="en-US" altLang="zh-CN" sz="1600" b="1" dirty="0" smtClean="0">
                <a:solidFill>
                  <a:srgbClr val="7C233E"/>
                </a:solidFill>
                <a:latin typeface="微软雅黑" panose="020B0503020204020204" pitchFamily="34" charset="-122"/>
                <a:ea typeface="微软雅黑" panose="020B0503020204020204" pitchFamily="34" charset="-122"/>
              </a:rPr>
              <a:t>prediction</a:t>
            </a:r>
            <a:endParaRPr lang="zh-HK" altLang="en-US" sz="1600" b="1" dirty="0">
              <a:solidFill>
                <a:srgbClr val="7C233E"/>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cstate="print"/>
          <a:srcRect l="48604"/>
          <a:stretch/>
        </p:blipFill>
        <p:spPr>
          <a:xfrm>
            <a:off x="0" y="2141580"/>
            <a:ext cx="1484985" cy="2889401"/>
          </a:xfrm>
          <a:prstGeom prst="rect">
            <a:avLst/>
          </a:prstGeom>
        </p:spPr>
      </p:pic>
      <p:sp>
        <p:nvSpPr>
          <p:cNvPr id="28" name="矩形 27"/>
          <p:cNvSpPr/>
          <p:nvPr/>
        </p:nvSpPr>
        <p:spPr>
          <a:xfrm>
            <a:off x="4022326" y="97061"/>
            <a:ext cx="2773885"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37"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4" name="对象 23"/>
          <p:cNvGraphicFramePr>
            <a:graphicFrameLocks noChangeAspect="1"/>
          </p:cNvGraphicFramePr>
          <p:nvPr>
            <p:extLst>
              <p:ext uri="{D42A27DB-BD31-4B8C-83A1-F6EECF244321}">
                <p14:modId xmlns:p14="http://schemas.microsoft.com/office/powerpoint/2010/main" val="233275889"/>
              </p:ext>
            </p:extLst>
          </p:nvPr>
        </p:nvGraphicFramePr>
        <p:xfrm>
          <a:off x="4916551" y="5425647"/>
          <a:ext cx="1536700" cy="292100"/>
        </p:xfrm>
        <a:graphic>
          <a:graphicData uri="http://schemas.openxmlformats.org/presentationml/2006/ole">
            <mc:AlternateContent xmlns:mc="http://schemas.openxmlformats.org/markup-compatibility/2006">
              <mc:Choice xmlns:v="urn:schemas-microsoft-com:vml" Requires="v">
                <p:oleObj spid="_x0000_s1138" name="Equation" r:id="rId4" imgW="1536700" imgH="292100" progId="Equation.DSMT4">
                  <p:embed/>
                </p:oleObj>
              </mc:Choice>
              <mc:Fallback>
                <p:oleObj name="Equation" r:id="rId4" imgW="1536700" imgH="292100" progId="Equation.DSMT4">
                  <p:embed/>
                  <p:pic>
                    <p:nvPicPr>
                      <p:cNvPr id="0" name=""/>
                      <p:cNvPicPr/>
                      <p:nvPr/>
                    </p:nvPicPr>
                    <p:blipFill>
                      <a:blip r:embed="rId5"/>
                      <a:stretch>
                        <a:fillRect/>
                      </a:stretch>
                    </p:blipFill>
                    <p:spPr>
                      <a:xfrm>
                        <a:off x="4916551" y="5425647"/>
                        <a:ext cx="1536700" cy="292100"/>
                      </a:xfrm>
                      <a:prstGeom prst="rect">
                        <a:avLst/>
                      </a:prstGeom>
                    </p:spPr>
                  </p:pic>
                </p:oleObj>
              </mc:Fallback>
            </mc:AlternateContent>
          </a:graphicData>
        </a:graphic>
      </p:graphicFrame>
      <p:cxnSp>
        <p:nvCxnSpPr>
          <p:cNvPr id="48" name="直接连接符 97"/>
          <p:cNvCxnSpPr/>
          <p:nvPr/>
        </p:nvCxnSpPr>
        <p:spPr>
          <a:xfrm>
            <a:off x="1449722" y="11984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9" name="文本框 44"/>
          <p:cNvSpPr txBox="1"/>
          <p:nvPr/>
        </p:nvSpPr>
        <p:spPr>
          <a:xfrm>
            <a:off x="1488474" y="133437"/>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chemeClr val="bg1"/>
                </a:solidFill>
                <a:ea typeface="微软雅黑" panose="020B0503020204020204" pitchFamily="34" charset="-122"/>
              </a:rPr>
              <a:t>Model</a:t>
            </a:r>
            <a:endParaRPr lang="zh-CN" altLang="en-US" sz="1300" b="1" spc="300" dirty="0">
              <a:solidFill>
                <a:schemeClr val="bg1"/>
              </a:solidFill>
              <a:ea typeface="微软雅黑" panose="020B0503020204020204" pitchFamily="34" charset="-122"/>
            </a:endParaRPr>
          </a:p>
        </p:txBody>
      </p:sp>
      <p:sp>
        <p:nvSpPr>
          <p:cNvPr id="50" name="文本框 96"/>
          <p:cNvSpPr txBox="1"/>
          <p:nvPr/>
        </p:nvSpPr>
        <p:spPr>
          <a:xfrm>
            <a:off x="146346" y="132202"/>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51" name="文本框 40"/>
          <p:cNvSpPr txBox="1"/>
          <p:nvPr/>
        </p:nvSpPr>
        <p:spPr>
          <a:xfrm>
            <a:off x="2680310" y="1449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52" name="文本框 41"/>
          <p:cNvSpPr txBox="1"/>
          <p:nvPr/>
        </p:nvSpPr>
        <p:spPr>
          <a:xfrm>
            <a:off x="4056919" y="140372"/>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tx1">
                    <a:lumMod val="50000"/>
                    <a:lumOff val="50000"/>
                  </a:schemeClr>
                </a:solidFill>
                <a:ea typeface="微软雅黑" panose="020B0503020204020204" pitchFamily="34" charset="-122"/>
              </a:rPr>
              <a:t>Conclusion&amp;</a:t>
            </a:r>
            <a:r>
              <a:rPr lang="zh-CN" altLang="en-US" sz="1300" b="1" spc="300" dirty="0" smtClean="0">
                <a:solidFill>
                  <a:schemeClr val="tx1">
                    <a:lumMod val="50000"/>
                    <a:lumOff val="50000"/>
                  </a:schemeClr>
                </a:solidFill>
                <a:ea typeface="微软雅黑" panose="020B0503020204020204" pitchFamily="34" charset="-122"/>
              </a:rPr>
              <a:t> </a:t>
            </a:r>
            <a:r>
              <a:rPr lang="en-US" altLang="zh-CN" sz="1300" b="1" spc="300" dirty="0" smtClean="0">
                <a:solidFill>
                  <a:schemeClr val="tx1">
                    <a:lumMod val="50000"/>
                    <a:lumOff val="50000"/>
                  </a:schemeClr>
                </a:solidFill>
                <a:ea typeface="微软雅黑" panose="020B0503020204020204" pitchFamily="34" charset="-122"/>
              </a:rPr>
              <a:t>Application</a:t>
            </a:r>
            <a:endParaRPr lang="zh-HK" altLang="en-US" sz="1300" b="1" spc="300" dirty="0">
              <a:solidFill>
                <a:schemeClr val="tx1">
                  <a:lumMod val="50000"/>
                  <a:lumOff val="50000"/>
                </a:schemeClr>
              </a:solidFill>
              <a:ea typeface="微软雅黑" panose="020B0503020204020204" pitchFamily="34" charset="-122"/>
            </a:endParaRPr>
          </a:p>
        </p:txBody>
      </p:sp>
    </p:spTree>
    <p:extLst>
      <p:ext uri="{BB962C8B-B14F-4D97-AF65-F5344CB8AC3E}">
        <p14:creationId xmlns:p14="http://schemas.microsoft.com/office/powerpoint/2010/main" val="369426851"/>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54500" y="1937857"/>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2324100" y="3744658"/>
            <a:ext cx="4495800" cy="938213"/>
          </a:xfrm>
          <a:prstGeom prst="rect">
            <a:avLst/>
          </a:prstGeom>
          <a:solidFill>
            <a:srgbClr val="7C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409627" y="4758425"/>
            <a:ext cx="2418381" cy="461665"/>
          </a:xfrm>
          <a:prstGeom prst="rect">
            <a:avLst/>
          </a:prstGeom>
          <a:noFill/>
        </p:spPr>
        <p:txBody>
          <a:bodyPr wrap="square" rtlCol="0">
            <a:spAutoFit/>
          </a:bodyPr>
          <a:lstStyle/>
          <a:p>
            <a:pPr algn="ctr"/>
            <a:r>
              <a:rPr lang="en-US" altLang="zh-CN" sz="2400" b="1" spc="300" dirty="0" smtClean="0">
                <a:solidFill>
                  <a:srgbClr val="7C233E"/>
                </a:solidFill>
                <a:latin typeface="微软雅黑" panose="020B0503020204020204" pitchFamily="34" charset="-122"/>
                <a:ea typeface="微软雅黑" panose="020B0503020204020204" pitchFamily="34" charset="-122"/>
              </a:rPr>
              <a:t>Cheng</a:t>
            </a:r>
            <a:r>
              <a:rPr lang="zh-CN" altLang="en-US" sz="2400" b="1" spc="300" dirty="0" smtClean="0">
                <a:solidFill>
                  <a:srgbClr val="7C233E"/>
                </a:solidFill>
                <a:latin typeface="微软雅黑" panose="020B0503020204020204" pitchFamily="34" charset="-122"/>
                <a:ea typeface="微软雅黑" panose="020B0503020204020204" pitchFamily="34" charset="-122"/>
              </a:rPr>
              <a:t> </a:t>
            </a:r>
            <a:r>
              <a:rPr lang="en-US" altLang="zh-CN" sz="2400" b="1" spc="300" dirty="0" smtClean="0">
                <a:solidFill>
                  <a:srgbClr val="7C233E"/>
                </a:solidFill>
                <a:latin typeface="微软雅黑" panose="020B0503020204020204" pitchFamily="34" charset="-122"/>
                <a:ea typeface="微软雅黑" panose="020B0503020204020204" pitchFamily="34" charset="-122"/>
              </a:rPr>
              <a:t>Chen</a:t>
            </a:r>
            <a:endParaRPr lang="zh-HK" altLang="en-US" sz="2400" b="1" spc="300" dirty="0">
              <a:solidFill>
                <a:srgbClr val="7C233E"/>
              </a:solidFill>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7C233E"/>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pic>
        <p:nvPicPr>
          <p:cNvPr id="12" name="Picture 6" descr="I:\院徽无白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269424" y="1777148"/>
            <a:ext cx="3263570" cy="523220"/>
          </a:xfrm>
          <a:prstGeom prst="rect">
            <a:avLst/>
          </a:prstGeom>
          <a:noFill/>
        </p:spPr>
        <p:txBody>
          <a:bodyPr wrap="square" rtlCol="0">
            <a:spAutoFit/>
          </a:bodyPr>
          <a:lstStyle/>
          <a:p>
            <a:r>
              <a:rPr lang="en-US" altLang="zh-CN" sz="2800" b="1" spc="300" dirty="0" smtClean="0">
                <a:solidFill>
                  <a:srgbClr val="666666"/>
                </a:solidFill>
                <a:ea typeface="微软雅黑" panose="020B0503020204020204" pitchFamily="34" charset="-122"/>
              </a:rPr>
              <a:t>1.</a:t>
            </a:r>
            <a:r>
              <a:rPr lang="zh-CN" altLang="en-US" sz="2800" b="1" spc="300" dirty="0" smtClean="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Background</a:t>
            </a:r>
            <a:endParaRPr lang="zh-HK" altLang="en-US" sz="2800" b="1" spc="300" dirty="0">
              <a:solidFill>
                <a:srgbClr val="666666"/>
              </a:solidFill>
              <a:ea typeface="微软雅黑" panose="020B0503020204020204" pitchFamily="34" charset="-122"/>
            </a:endParaRPr>
          </a:p>
        </p:txBody>
      </p:sp>
      <p:sp>
        <p:nvSpPr>
          <p:cNvPr id="23" name="文本框 22"/>
          <p:cNvSpPr txBox="1"/>
          <p:nvPr/>
        </p:nvSpPr>
        <p:spPr>
          <a:xfrm>
            <a:off x="5269424" y="2428974"/>
            <a:ext cx="3626603" cy="523220"/>
          </a:xfrm>
          <a:prstGeom prst="rect">
            <a:avLst/>
          </a:prstGeom>
          <a:noFill/>
        </p:spPr>
        <p:txBody>
          <a:bodyPr wrap="square" rtlCol="0">
            <a:spAutoFit/>
          </a:bodyPr>
          <a:lstStyle/>
          <a:p>
            <a:r>
              <a:rPr lang="en-US" altLang="zh-CN" sz="2800" b="1" spc="300" dirty="0" smtClean="0">
                <a:solidFill>
                  <a:schemeClr val="accent2"/>
                </a:solidFill>
                <a:ea typeface="微软雅黑" panose="020B0503020204020204" pitchFamily="34" charset="-122"/>
              </a:rPr>
              <a:t>2.</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Visual</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Model</a:t>
            </a:r>
            <a:endParaRPr lang="zh-HK" altLang="en-US" sz="2800" b="1" spc="300" dirty="0">
              <a:solidFill>
                <a:schemeClr val="accent2"/>
              </a:solidFill>
              <a:ea typeface="微软雅黑" panose="020B0503020204020204" pitchFamily="34" charset="-122"/>
            </a:endParaRPr>
          </a:p>
        </p:txBody>
      </p:sp>
      <p:sp>
        <p:nvSpPr>
          <p:cNvPr id="24" name="文本框 23"/>
          <p:cNvSpPr txBox="1"/>
          <p:nvPr/>
        </p:nvSpPr>
        <p:spPr>
          <a:xfrm>
            <a:off x="5269424" y="3090468"/>
            <a:ext cx="3263570" cy="523220"/>
          </a:xfrm>
          <a:prstGeom prst="rect">
            <a:avLst/>
          </a:prstGeom>
          <a:noFill/>
        </p:spPr>
        <p:txBody>
          <a:bodyPr wrap="square" rtlCol="0">
            <a:spAutoFit/>
          </a:bodyPr>
          <a:lstStyle/>
          <a:p>
            <a:r>
              <a:rPr lang="en-US" altLang="zh-CN" sz="2800" b="1" spc="300" dirty="0" smtClean="0">
                <a:solidFill>
                  <a:schemeClr val="accent2"/>
                </a:solidFill>
                <a:ea typeface="微软雅黑" panose="020B0503020204020204" pitchFamily="34" charset="-122"/>
              </a:rPr>
              <a:t>3.</a:t>
            </a:r>
            <a:r>
              <a:rPr lang="zh-CN" altLang="en-US" sz="2800" b="1" spc="300" dirty="0" smtClean="0">
                <a:solidFill>
                  <a:schemeClr val="accent2"/>
                </a:solidFill>
                <a:ea typeface="微软雅黑" panose="020B0503020204020204" pitchFamily="34" charset="-122"/>
              </a:rPr>
              <a:t> </a:t>
            </a:r>
            <a:r>
              <a:rPr lang="en-US" altLang="zh-CN" sz="2800" b="1" spc="300" dirty="0" smtClean="0">
                <a:solidFill>
                  <a:schemeClr val="accent2"/>
                </a:solidFill>
                <a:ea typeface="微软雅黑" panose="020B0503020204020204" pitchFamily="34" charset="-122"/>
              </a:rPr>
              <a:t>Experiment</a:t>
            </a:r>
            <a:endParaRPr lang="zh-HK" altLang="en-US" sz="2800" b="1" spc="300" dirty="0">
              <a:solidFill>
                <a:schemeClr val="accent2"/>
              </a:solidFill>
              <a:ea typeface="微软雅黑" panose="020B0503020204020204" pitchFamily="34" charset="-122"/>
            </a:endParaRPr>
          </a:p>
        </p:txBody>
      </p:sp>
      <p:sp>
        <p:nvSpPr>
          <p:cNvPr id="25" name="文本框 24"/>
          <p:cNvSpPr txBox="1"/>
          <p:nvPr/>
        </p:nvSpPr>
        <p:spPr>
          <a:xfrm>
            <a:off x="5294139" y="3753104"/>
            <a:ext cx="3263569" cy="954107"/>
          </a:xfrm>
          <a:prstGeom prst="rect">
            <a:avLst/>
          </a:prstGeom>
          <a:noFill/>
        </p:spPr>
        <p:txBody>
          <a:bodyPr wrap="square" rtlCol="0">
            <a:spAutoFit/>
          </a:bodyPr>
          <a:lstStyle/>
          <a:p>
            <a:r>
              <a:rPr lang="en-US" altLang="zh-CN" sz="2800" b="1" spc="300" dirty="0" smtClean="0">
                <a:solidFill>
                  <a:srgbClr val="666666"/>
                </a:solidFill>
                <a:ea typeface="微软雅黑" panose="020B0503020204020204" pitchFamily="34" charset="-122"/>
              </a:rPr>
              <a:t>4.</a:t>
            </a:r>
            <a:r>
              <a:rPr lang="zh-CN" altLang="en-US" sz="2800" b="1" spc="300" dirty="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Conclusion</a:t>
            </a:r>
          </a:p>
          <a:p>
            <a:r>
              <a:rPr lang="en-US" altLang="zh-CN" sz="2800" b="1" spc="300" dirty="0" smtClean="0">
                <a:solidFill>
                  <a:srgbClr val="666666"/>
                </a:solidFill>
                <a:ea typeface="微软雅黑" panose="020B0503020204020204" pitchFamily="34" charset="-122"/>
              </a:rPr>
              <a:t>&amp;</a:t>
            </a:r>
            <a:r>
              <a:rPr lang="zh-CN" altLang="en-US" sz="2800" b="1" spc="300" dirty="0" smtClean="0">
                <a:solidFill>
                  <a:srgbClr val="666666"/>
                </a:solidFill>
                <a:ea typeface="微软雅黑" panose="020B0503020204020204" pitchFamily="34" charset="-122"/>
              </a:rPr>
              <a:t> </a:t>
            </a:r>
            <a:r>
              <a:rPr lang="en-US" altLang="zh-CN" sz="2800" b="1" spc="300" dirty="0" smtClean="0">
                <a:solidFill>
                  <a:srgbClr val="666666"/>
                </a:solidFill>
                <a:ea typeface="微软雅黑" panose="020B0503020204020204" pitchFamily="34" charset="-122"/>
              </a:rPr>
              <a:t>Application</a:t>
            </a:r>
          </a:p>
        </p:txBody>
      </p:sp>
      <p:grpSp>
        <p:nvGrpSpPr>
          <p:cNvPr id="19" name="组合 18"/>
          <p:cNvGrpSpPr/>
          <p:nvPr/>
        </p:nvGrpSpPr>
        <p:grpSpPr>
          <a:xfrm>
            <a:off x="1635920" y="2197034"/>
            <a:ext cx="1947861" cy="1940713"/>
            <a:chOff x="1709739" y="2636838"/>
            <a:chExt cx="1590160" cy="1584325"/>
          </a:xfrm>
          <a:solidFill>
            <a:srgbClr val="7C233E"/>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dirty="0" smtClean="0">
                <a:solidFill>
                  <a:srgbClr val="7C233E"/>
                </a:solidFill>
                <a:latin typeface="微软雅黑" panose="020B0503020204020204" pitchFamily="34" charset="-122"/>
                <a:ea typeface="微软雅黑" panose="020B0503020204020204" pitchFamily="34" charset="-122"/>
              </a:rPr>
              <a:t>CONTANTS</a:t>
            </a:r>
            <a:endParaRPr lang="zh-HK" altLang="en-US" sz="2800" b="1" spc="300" dirty="0">
              <a:solidFill>
                <a:srgbClr val="7C233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265251" y="2568507"/>
            <a:ext cx="6824863" cy="1720986"/>
            <a:chOff x="1184275" y="2717410"/>
            <a:chExt cx="68248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4821439"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Background</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18175742"/>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62" y="2019309"/>
            <a:ext cx="3366122" cy="2521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7" name="直接连接符 26"/>
          <p:cNvCxnSpPr/>
          <p:nvPr/>
        </p:nvCxnSpPr>
        <p:spPr>
          <a:xfrm>
            <a:off x="4218654" y="1989138"/>
            <a:ext cx="0" cy="2987675"/>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271857" y="968423"/>
            <a:ext cx="4748157" cy="5693866"/>
          </a:xfrm>
          <a:prstGeom prst="rect">
            <a:avLst/>
          </a:prstGeom>
        </p:spPr>
        <p:txBody>
          <a:bodyPr wrap="square">
            <a:spAutoFit/>
          </a:bodyPr>
          <a:lstStyle/>
          <a:p>
            <a:r>
              <a:rPr lang="en-US" sz="1400" dirty="0"/>
              <a:t>In southwest China, </a:t>
            </a:r>
            <a:r>
              <a:rPr lang="en-US" sz="1400" b="1" dirty="0">
                <a:solidFill>
                  <a:schemeClr val="accent2">
                    <a:lumMod val="75000"/>
                  </a:schemeClr>
                </a:solidFill>
              </a:rPr>
              <a:t>karst stratum </a:t>
            </a:r>
            <a:r>
              <a:rPr lang="en-US" sz="1400" dirty="0"/>
              <a:t>is the majority. When it comes to tunnel excavation, </a:t>
            </a:r>
            <a:r>
              <a:rPr lang="en-US" sz="1400" b="1" dirty="0">
                <a:solidFill>
                  <a:schemeClr val="accent2">
                    <a:lumMod val="75000"/>
                  </a:schemeClr>
                </a:solidFill>
              </a:rPr>
              <a:t>traditional shield method is no longer appropriate</a:t>
            </a:r>
            <a:r>
              <a:rPr lang="en-US" sz="1400" dirty="0"/>
              <a:t> because workers can not observe the condition ahead of the shield (for example, they can not observe the hole ahead). Therefore, </a:t>
            </a:r>
            <a:r>
              <a:rPr lang="en-US" sz="1400" b="1" dirty="0" err="1">
                <a:solidFill>
                  <a:schemeClr val="accent2">
                    <a:lumMod val="75000"/>
                  </a:schemeClr>
                </a:solidFill>
              </a:rPr>
              <a:t>roadheader</a:t>
            </a:r>
            <a:r>
              <a:rPr lang="en-US" sz="1400" dirty="0">
                <a:solidFill>
                  <a:schemeClr val="accent2">
                    <a:lumMod val="75000"/>
                  </a:schemeClr>
                </a:solidFill>
              </a:rPr>
              <a:t> </a:t>
            </a:r>
            <a:r>
              <a:rPr lang="en-US" sz="1400" dirty="0"/>
              <a:t>becomes the main excavation method.</a:t>
            </a:r>
          </a:p>
          <a:p>
            <a:endParaRPr lang="en-US" sz="1400" dirty="0" smtClean="0"/>
          </a:p>
          <a:p>
            <a:r>
              <a:rPr lang="en-US" sz="1400" dirty="0" smtClean="0"/>
              <a:t>Some </a:t>
            </a:r>
            <a:r>
              <a:rPr lang="en-US" sz="1400" dirty="0"/>
              <a:t>section of Guiyang Metro used </a:t>
            </a:r>
            <a:r>
              <a:rPr lang="en-US" sz="1400" dirty="0" err="1"/>
              <a:t>roadheader</a:t>
            </a:r>
            <a:r>
              <a:rPr lang="en-US" sz="1400" dirty="0"/>
              <a:t> for excavation and applied </a:t>
            </a:r>
            <a:r>
              <a:rPr lang="en-US" sz="1400" b="1" dirty="0">
                <a:solidFill>
                  <a:schemeClr val="accent2">
                    <a:lumMod val="75000"/>
                  </a:schemeClr>
                </a:solidFill>
              </a:rPr>
              <a:t>traditional human visual judgement associated with laser </a:t>
            </a:r>
            <a:r>
              <a:rPr lang="en-US" sz="1400" dirty="0"/>
              <a:t>to excavate tunnel face. </a:t>
            </a:r>
          </a:p>
          <a:p>
            <a:endParaRPr lang="en-US" sz="1400" dirty="0"/>
          </a:p>
          <a:p>
            <a:r>
              <a:rPr lang="en-US" sz="1400" dirty="0"/>
              <a:t>Build-in problem of the current approach：</a:t>
            </a:r>
          </a:p>
          <a:p>
            <a:r>
              <a:rPr lang="en-US" sz="1400" dirty="0"/>
              <a:t>1.During underground </a:t>
            </a:r>
            <a:r>
              <a:rPr lang="en-US" sz="1400" dirty="0" smtClean="0"/>
              <a:t>excavation</a:t>
            </a:r>
            <a:r>
              <a:rPr lang="en-US" altLang="zh-CN" sz="1400" dirty="0" smtClean="0"/>
              <a:t>,</a:t>
            </a:r>
            <a:r>
              <a:rPr lang="zh-CN" altLang="en-US" sz="1400" dirty="0" smtClean="0"/>
              <a:t> </a:t>
            </a:r>
            <a:r>
              <a:rPr lang="en-US" sz="1400" dirty="0" smtClean="0"/>
              <a:t>severe </a:t>
            </a:r>
            <a:r>
              <a:rPr lang="en-US" sz="1400" dirty="0"/>
              <a:t>dust influences workers’ judgement on the edge </a:t>
            </a:r>
            <a:r>
              <a:rPr lang="en-US" sz="1400" dirty="0" smtClean="0"/>
              <a:t>of</a:t>
            </a:r>
            <a:r>
              <a:rPr lang="zh-CN" altLang="en-US" sz="1400" dirty="0" smtClean="0"/>
              <a:t> </a:t>
            </a:r>
            <a:r>
              <a:rPr lang="en-US" altLang="zh-CN" sz="1400" dirty="0" smtClean="0"/>
              <a:t>tunnel</a:t>
            </a:r>
            <a:r>
              <a:rPr lang="en-US" sz="1400" dirty="0" smtClean="0"/>
              <a:t> </a:t>
            </a:r>
            <a:r>
              <a:rPr lang="en-US" sz="1400" dirty="0"/>
              <a:t>face</a:t>
            </a:r>
          </a:p>
          <a:p>
            <a:r>
              <a:rPr lang="en-US" sz="1400" dirty="0"/>
              <a:t>2.When cutting tunnel floors, operator’s sight is obstructed by the machine</a:t>
            </a:r>
          </a:p>
          <a:p>
            <a:r>
              <a:rPr lang="en-US" sz="1400" dirty="0"/>
              <a:t>3.Construction quality highly relies on operators’ experience and proficiency</a:t>
            </a:r>
            <a:r>
              <a:rPr lang="en-US" sz="1400" dirty="0" smtClean="0"/>
              <a:t>.</a:t>
            </a:r>
            <a:r>
              <a:rPr lang="en-US" sz="1400" dirty="0"/>
              <a:t/>
            </a:r>
            <a:br>
              <a:rPr lang="en-US" sz="1400" dirty="0"/>
            </a:br>
            <a:endParaRPr lang="en-US" sz="1400" dirty="0"/>
          </a:p>
          <a:p>
            <a:r>
              <a:rPr lang="en-US" sz="1400" dirty="0"/>
              <a:t>Excavation around the edge of tunnel face becomes bottleneck, and has the </a:t>
            </a:r>
            <a:r>
              <a:rPr lang="en-US" sz="1400" b="1" dirty="0">
                <a:solidFill>
                  <a:schemeClr val="accent2">
                    <a:lumMod val="75000"/>
                  </a:schemeClr>
                </a:solidFill>
              </a:rPr>
              <a:t>“two-eight” effect </a:t>
            </a:r>
            <a:r>
              <a:rPr lang="en-US" sz="1400" dirty="0"/>
              <a:t>— “it takes 80% of time for excavating the edge area which occupies 20% of tunnel face</a:t>
            </a:r>
            <a:r>
              <a:rPr lang="en-US" sz="1400" dirty="0" smtClean="0"/>
              <a:t>.</a:t>
            </a:r>
            <a:r>
              <a:rPr lang="en-US" sz="1400" dirty="0"/>
              <a:t/>
            </a:r>
            <a:br>
              <a:rPr lang="en-US" sz="1400" dirty="0"/>
            </a:br>
            <a:endParaRPr lang="en-US" sz="1400" dirty="0"/>
          </a:p>
          <a:p>
            <a:r>
              <a:rPr lang="en-US" sz="1400" dirty="0"/>
              <a:t>Improving the excavation technique of the edge of tunnel face is extremely urgent.</a:t>
            </a:r>
          </a:p>
        </p:txBody>
      </p:sp>
      <p:sp>
        <p:nvSpPr>
          <p:cNvPr id="36" name="矩形 35"/>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文本框 37"/>
          <p:cNvSpPr txBox="1"/>
          <p:nvPr/>
        </p:nvSpPr>
        <p:spPr>
          <a:xfrm>
            <a:off x="-24201" y="106268"/>
            <a:ext cx="1445762" cy="292388"/>
          </a:xfrm>
          <a:prstGeom prst="rect">
            <a:avLst/>
          </a:prstGeom>
          <a:noFill/>
        </p:spPr>
        <p:txBody>
          <a:bodyPr wrap="square" rtlCol="0">
            <a:spAutoFit/>
          </a:bodyPr>
          <a:lstStyle/>
          <a:p>
            <a:r>
              <a:rPr lang="en-US" altLang="zh-CN" sz="1300" b="1" spc="300" dirty="0" smtClean="0">
                <a:solidFill>
                  <a:srgbClr val="666666"/>
                </a:solidFill>
                <a:ea typeface="微软雅黑" panose="020B0503020204020204" pitchFamily="34" charset="-122"/>
              </a:rPr>
              <a:t>Background</a:t>
            </a:r>
            <a:endParaRPr lang="zh-HK" altLang="en-US" sz="1300" b="1" spc="300" dirty="0">
              <a:solidFill>
                <a:srgbClr val="666666"/>
              </a:solidFill>
              <a:ea typeface="微软雅黑" panose="020B0503020204020204" pitchFamily="34" charset="-122"/>
            </a:endParaRPr>
          </a:p>
        </p:txBody>
      </p:sp>
      <p:cxnSp>
        <p:nvCxnSpPr>
          <p:cNvPr id="39" name="直接连接符 3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312139" y="130982"/>
            <a:ext cx="1295400" cy="292388"/>
          </a:xfrm>
          <a:prstGeom prst="rect">
            <a:avLst/>
          </a:prstGeom>
          <a:noFill/>
        </p:spPr>
        <p:txBody>
          <a:bodyPr wrap="square" rtlCol="0">
            <a:spAutoFit/>
          </a:bodyPr>
          <a:lstStyle/>
          <a:p>
            <a:pPr algn="ctr"/>
            <a:r>
              <a:rPr lang="en-US" altLang="zh-CN" sz="1300" b="1" spc="300" dirty="0" smtClean="0">
                <a:solidFill>
                  <a:schemeClr val="bg1"/>
                </a:solidFill>
                <a:ea typeface="微软雅黑" panose="020B0503020204020204" pitchFamily="34" charset="-122"/>
              </a:rPr>
              <a:t>Model</a:t>
            </a:r>
            <a:endParaRPr lang="zh-HK" altLang="en-US" sz="1300" b="1" spc="300" dirty="0">
              <a:solidFill>
                <a:schemeClr val="bg1"/>
              </a:solidFill>
              <a:ea typeface="微软雅黑" panose="020B0503020204020204" pitchFamily="34" charset="-122"/>
            </a:endParaRPr>
          </a:p>
        </p:txBody>
      </p:sp>
      <p:sp>
        <p:nvSpPr>
          <p:cNvPr id="41" name="文本框 40"/>
          <p:cNvSpPr txBox="1"/>
          <p:nvPr/>
        </p:nvSpPr>
        <p:spPr>
          <a:xfrm>
            <a:off x="2630885" y="118625"/>
            <a:ext cx="136699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2" name="文本框 41"/>
          <p:cNvSpPr txBox="1"/>
          <p:nvPr/>
        </p:nvSpPr>
        <p:spPr>
          <a:xfrm>
            <a:off x="4051097" y="118625"/>
            <a:ext cx="299225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cxnSp>
        <p:nvCxnSpPr>
          <p:cNvPr id="45" name="直接连接符 4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3"/>
          <p:cNvGrpSpPr>
            <a:grpSpLocks noChangeAspect="1"/>
          </p:cNvGrpSpPr>
          <p:nvPr/>
        </p:nvGrpSpPr>
        <p:grpSpPr>
          <a:xfrm>
            <a:off x="623132" y="1976947"/>
            <a:ext cx="3269049" cy="2703541"/>
            <a:chOff x="382111" y="1042988"/>
            <a:chExt cx="6488113" cy="5365750"/>
          </a:xfrm>
          <a:solidFill>
            <a:srgbClr val="BFC0C0"/>
          </a:solidFill>
        </p:grpSpPr>
        <p:sp>
          <p:nvSpPr>
            <p:cNvPr id="20" name="Freeform 5"/>
            <p:cNvSpPr>
              <a:spLocks/>
            </p:cNvSpPr>
            <p:nvPr/>
          </p:nvSpPr>
          <p:spPr bwMode="auto">
            <a:xfrm>
              <a:off x="3104673" y="1109663"/>
              <a:ext cx="2840038" cy="2424113"/>
            </a:xfrm>
            <a:custGeom>
              <a:avLst/>
              <a:gdLst>
                <a:gd name="T0" fmla="*/ 1775 w 1883"/>
                <a:gd name="T1" fmla="*/ 136 h 1607"/>
                <a:gd name="T2" fmla="*/ 1667 w 1883"/>
                <a:gd name="T3" fmla="*/ 156 h 1607"/>
                <a:gd name="T4" fmla="*/ 1606 w 1883"/>
                <a:gd name="T5" fmla="*/ 76 h 1607"/>
                <a:gd name="T6" fmla="*/ 1541 w 1883"/>
                <a:gd name="T7" fmla="*/ 79 h 1607"/>
                <a:gd name="T8" fmla="*/ 1488 w 1883"/>
                <a:gd name="T9" fmla="*/ 29 h 1607"/>
                <a:gd name="T10" fmla="*/ 1503 w 1883"/>
                <a:gd name="T11" fmla="*/ 60 h 1607"/>
                <a:gd name="T12" fmla="*/ 1516 w 1883"/>
                <a:gd name="T13" fmla="*/ 110 h 1607"/>
                <a:gd name="T14" fmla="*/ 1458 w 1883"/>
                <a:gd name="T15" fmla="*/ 323 h 1607"/>
                <a:gd name="T16" fmla="*/ 1295 w 1883"/>
                <a:gd name="T17" fmla="*/ 415 h 1607"/>
                <a:gd name="T18" fmla="*/ 1378 w 1883"/>
                <a:gd name="T19" fmla="*/ 564 h 1607"/>
                <a:gd name="T20" fmla="*/ 1498 w 1883"/>
                <a:gd name="T21" fmla="*/ 566 h 1607"/>
                <a:gd name="T22" fmla="*/ 1344 w 1883"/>
                <a:gd name="T23" fmla="*/ 714 h 1607"/>
                <a:gd name="T24" fmla="*/ 1202 w 1883"/>
                <a:gd name="T25" fmla="*/ 877 h 1607"/>
                <a:gd name="T26" fmla="*/ 1038 w 1883"/>
                <a:gd name="T27" fmla="*/ 960 h 1607"/>
                <a:gd name="T28" fmla="*/ 933 w 1883"/>
                <a:gd name="T29" fmla="*/ 1115 h 1607"/>
                <a:gd name="T30" fmla="*/ 567 w 1883"/>
                <a:gd name="T31" fmla="*/ 1228 h 1607"/>
                <a:gd name="T32" fmla="*/ 267 w 1883"/>
                <a:gd name="T33" fmla="*/ 1127 h 1607"/>
                <a:gd name="T34" fmla="*/ 3 w 1883"/>
                <a:gd name="T35" fmla="*/ 1114 h 1607"/>
                <a:gd name="T36" fmla="*/ 31 w 1883"/>
                <a:gd name="T37" fmla="*/ 1198 h 1607"/>
                <a:gd name="T38" fmla="*/ 62 w 1883"/>
                <a:gd name="T39" fmla="*/ 1304 h 1607"/>
                <a:gd name="T40" fmla="*/ 183 w 1883"/>
                <a:gd name="T41" fmla="*/ 1275 h 1607"/>
                <a:gd name="T42" fmla="*/ 181 w 1883"/>
                <a:gd name="T43" fmla="*/ 1379 h 1607"/>
                <a:gd name="T44" fmla="*/ 251 w 1883"/>
                <a:gd name="T45" fmla="*/ 1429 h 1607"/>
                <a:gd name="T46" fmla="*/ 289 w 1883"/>
                <a:gd name="T47" fmla="*/ 1475 h 1607"/>
                <a:gd name="T48" fmla="*/ 319 w 1883"/>
                <a:gd name="T49" fmla="*/ 1467 h 1607"/>
                <a:gd name="T50" fmla="*/ 474 w 1883"/>
                <a:gd name="T51" fmla="*/ 1413 h 1607"/>
                <a:gd name="T52" fmla="*/ 504 w 1883"/>
                <a:gd name="T53" fmla="*/ 1483 h 1607"/>
                <a:gd name="T54" fmla="*/ 441 w 1883"/>
                <a:gd name="T55" fmla="*/ 1534 h 1607"/>
                <a:gd name="T56" fmla="*/ 552 w 1883"/>
                <a:gd name="T57" fmla="*/ 1596 h 1607"/>
                <a:gd name="T58" fmla="*/ 624 w 1883"/>
                <a:gd name="T59" fmla="*/ 1460 h 1607"/>
                <a:gd name="T60" fmla="*/ 690 w 1883"/>
                <a:gd name="T61" fmla="*/ 1441 h 1607"/>
                <a:gd name="T62" fmla="*/ 712 w 1883"/>
                <a:gd name="T63" fmla="*/ 1556 h 1607"/>
                <a:gd name="T64" fmla="*/ 809 w 1883"/>
                <a:gd name="T65" fmla="*/ 1605 h 1607"/>
                <a:gd name="T66" fmla="*/ 878 w 1883"/>
                <a:gd name="T67" fmla="*/ 1488 h 1607"/>
                <a:gd name="T68" fmla="*/ 967 w 1883"/>
                <a:gd name="T69" fmla="*/ 1421 h 1607"/>
                <a:gd name="T70" fmla="*/ 995 w 1883"/>
                <a:gd name="T71" fmla="*/ 1407 h 1607"/>
                <a:gd name="T72" fmla="*/ 1062 w 1883"/>
                <a:gd name="T73" fmla="*/ 1388 h 1607"/>
                <a:gd name="T74" fmla="*/ 1122 w 1883"/>
                <a:gd name="T75" fmla="*/ 1328 h 1607"/>
                <a:gd name="T76" fmla="*/ 1205 w 1883"/>
                <a:gd name="T77" fmla="*/ 1300 h 1607"/>
                <a:gd name="T78" fmla="*/ 1203 w 1883"/>
                <a:gd name="T79" fmla="*/ 1221 h 1607"/>
                <a:gd name="T80" fmla="*/ 1263 w 1883"/>
                <a:gd name="T81" fmla="*/ 1109 h 1607"/>
                <a:gd name="T82" fmla="*/ 1303 w 1883"/>
                <a:gd name="T83" fmla="*/ 1182 h 1607"/>
                <a:gd name="T84" fmla="*/ 1335 w 1883"/>
                <a:gd name="T85" fmla="*/ 1142 h 1607"/>
                <a:gd name="T86" fmla="*/ 1416 w 1883"/>
                <a:gd name="T87" fmla="*/ 1065 h 1607"/>
                <a:gd name="T88" fmla="*/ 1482 w 1883"/>
                <a:gd name="T89" fmla="*/ 1050 h 1607"/>
                <a:gd name="T90" fmla="*/ 1509 w 1883"/>
                <a:gd name="T91" fmla="*/ 1102 h 1607"/>
                <a:gd name="T92" fmla="*/ 1587 w 1883"/>
                <a:gd name="T93" fmla="*/ 1173 h 1607"/>
                <a:gd name="T94" fmla="*/ 1617 w 1883"/>
                <a:gd name="T95" fmla="*/ 1150 h 1607"/>
                <a:gd name="T96" fmla="*/ 1669 w 1883"/>
                <a:gd name="T97" fmla="*/ 1098 h 1607"/>
                <a:gd name="T98" fmla="*/ 1785 w 1883"/>
                <a:gd name="T99" fmla="*/ 1017 h 1607"/>
                <a:gd name="T100" fmla="*/ 1878 w 1883"/>
                <a:gd name="T101" fmla="*/ 935 h 1607"/>
                <a:gd name="T102" fmla="*/ 1845 w 1883"/>
                <a:gd name="T103" fmla="*/ 855 h 1607"/>
                <a:gd name="T104" fmla="*/ 1778 w 1883"/>
                <a:gd name="T105" fmla="*/ 850 h 1607"/>
                <a:gd name="T106" fmla="*/ 1733 w 1883"/>
                <a:gd name="T107" fmla="*/ 779 h 1607"/>
                <a:gd name="T108" fmla="*/ 1681 w 1883"/>
                <a:gd name="T109" fmla="*/ 694 h 1607"/>
                <a:gd name="T110" fmla="*/ 1720 w 1883"/>
                <a:gd name="T111" fmla="*/ 670 h 1607"/>
                <a:gd name="T112" fmla="*/ 1746 w 1883"/>
                <a:gd name="T113" fmla="*/ 596 h 1607"/>
                <a:gd name="T114" fmla="*/ 1735 w 1883"/>
                <a:gd name="T115" fmla="*/ 501 h 1607"/>
                <a:gd name="T116" fmla="*/ 1774 w 1883"/>
                <a:gd name="T117" fmla="*/ 445 h 1607"/>
                <a:gd name="T118" fmla="*/ 1824 w 1883"/>
                <a:gd name="T119" fmla="*/ 431 h 1607"/>
                <a:gd name="T120" fmla="*/ 1843 w 1883"/>
                <a:gd name="T121" fmla="*/ 331 h 1607"/>
                <a:gd name="T122" fmla="*/ 1849 w 1883"/>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1" name="Freeform 6"/>
            <p:cNvSpPr>
              <a:spLocks/>
            </p:cNvSpPr>
            <p:nvPr/>
          </p:nvSpPr>
          <p:spPr bwMode="auto">
            <a:xfrm>
              <a:off x="2560161" y="2751138"/>
              <a:ext cx="1816100" cy="1536700"/>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2" name="Freeform 7"/>
            <p:cNvSpPr>
              <a:spLocks/>
            </p:cNvSpPr>
            <p:nvPr/>
          </p:nvSpPr>
          <p:spPr bwMode="auto">
            <a:xfrm>
              <a:off x="3849211" y="3284538"/>
              <a:ext cx="365125" cy="606425"/>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3" name="Freeform 8"/>
            <p:cNvSpPr>
              <a:spLocks/>
            </p:cNvSpPr>
            <p:nvPr/>
          </p:nvSpPr>
          <p:spPr bwMode="auto">
            <a:xfrm>
              <a:off x="382111" y="1690688"/>
              <a:ext cx="2597150" cy="1963738"/>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4" name="Freeform 9"/>
            <p:cNvSpPr>
              <a:spLocks/>
            </p:cNvSpPr>
            <p:nvPr/>
          </p:nvSpPr>
          <p:spPr bwMode="auto">
            <a:xfrm>
              <a:off x="2064861" y="3232150"/>
              <a:ext cx="1616075" cy="116046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5" name="Freeform 10"/>
            <p:cNvSpPr>
              <a:spLocks/>
            </p:cNvSpPr>
            <p:nvPr/>
          </p:nvSpPr>
          <p:spPr bwMode="auto">
            <a:xfrm>
              <a:off x="2991961" y="4044950"/>
              <a:ext cx="1400175" cy="1227138"/>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6" name="Freeform 11"/>
            <p:cNvSpPr>
              <a:spLocks/>
            </p:cNvSpPr>
            <p:nvPr/>
          </p:nvSpPr>
          <p:spPr bwMode="auto">
            <a:xfrm>
              <a:off x="667861" y="3549650"/>
              <a:ext cx="2505075" cy="1519238"/>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9" name="Freeform 12"/>
            <p:cNvSpPr>
              <a:spLocks/>
            </p:cNvSpPr>
            <p:nvPr/>
          </p:nvSpPr>
          <p:spPr bwMode="auto">
            <a:xfrm>
              <a:off x="2952273" y="4813300"/>
              <a:ext cx="1128713" cy="11811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solidFill>
              <a:srgbClr val="7C23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3"/>
            <p:cNvSpPr>
              <a:spLocks/>
            </p:cNvSpPr>
            <p:nvPr/>
          </p:nvSpPr>
          <p:spPr bwMode="auto">
            <a:xfrm>
              <a:off x="3760311" y="4795838"/>
              <a:ext cx="763588" cy="660400"/>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solidFill>
              <a:srgbClr val="7C23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4"/>
            <p:cNvSpPr>
              <a:spLocks/>
            </p:cNvSpPr>
            <p:nvPr/>
          </p:nvSpPr>
          <p:spPr bwMode="auto">
            <a:xfrm>
              <a:off x="3884136" y="5202238"/>
              <a:ext cx="998538" cy="763588"/>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solidFill>
              <a:srgbClr val="7C23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5"/>
            <p:cNvSpPr>
              <a:spLocks/>
            </p:cNvSpPr>
            <p:nvPr/>
          </p:nvSpPr>
          <p:spPr bwMode="auto">
            <a:xfrm>
              <a:off x="4023836" y="4365625"/>
              <a:ext cx="565150" cy="57467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6"/>
            <p:cNvSpPr>
              <a:spLocks/>
            </p:cNvSpPr>
            <p:nvPr/>
          </p:nvSpPr>
          <p:spPr bwMode="auto">
            <a:xfrm>
              <a:off x="4025423" y="3251200"/>
              <a:ext cx="641350" cy="1150938"/>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7"/>
            <p:cNvSpPr>
              <a:spLocks/>
            </p:cNvSpPr>
            <p:nvPr/>
          </p:nvSpPr>
          <p:spPr bwMode="auto">
            <a:xfrm>
              <a:off x="4581048" y="3040063"/>
              <a:ext cx="431800" cy="94297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solidFill>
              <a:srgbClr val="BFC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9" name="Freeform 18"/>
            <p:cNvSpPr>
              <a:spLocks/>
            </p:cNvSpPr>
            <p:nvPr/>
          </p:nvSpPr>
          <p:spPr bwMode="auto">
            <a:xfrm>
              <a:off x="4471511" y="4645025"/>
              <a:ext cx="688975" cy="798513"/>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0" name="Freeform 19"/>
            <p:cNvSpPr>
              <a:spLocks/>
            </p:cNvSpPr>
            <p:nvPr/>
          </p:nvSpPr>
          <p:spPr bwMode="auto">
            <a:xfrm>
              <a:off x="4390548" y="4189413"/>
              <a:ext cx="973138" cy="606425"/>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5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1" name="Freeform 20"/>
            <p:cNvSpPr>
              <a:spLocks/>
            </p:cNvSpPr>
            <p:nvPr/>
          </p:nvSpPr>
          <p:spPr bwMode="auto">
            <a:xfrm>
              <a:off x="4604861" y="5305425"/>
              <a:ext cx="1009650" cy="803275"/>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52" name="Freeform 21"/>
            <p:cNvSpPr>
              <a:spLocks/>
            </p:cNvSpPr>
            <p:nvPr/>
          </p:nvSpPr>
          <p:spPr bwMode="auto">
            <a:xfrm>
              <a:off x="5082698" y="4616450"/>
              <a:ext cx="608013" cy="822325"/>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3" name="Freeform 22"/>
            <p:cNvSpPr>
              <a:spLocks/>
            </p:cNvSpPr>
            <p:nvPr/>
          </p:nvSpPr>
          <p:spPr bwMode="auto">
            <a:xfrm>
              <a:off x="5397023" y="4830763"/>
              <a:ext cx="560388" cy="687388"/>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4" name="Freeform 23"/>
            <p:cNvSpPr>
              <a:spLocks/>
            </p:cNvSpPr>
            <p:nvPr/>
          </p:nvSpPr>
          <p:spPr bwMode="auto">
            <a:xfrm>
              <a:off x="5643086" y="4397375"/>
              <a:ext cx="485775" cy="561975"/>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5" name="Freeform 24"/>
            <p:cNvSpPr>
              <a:spLocks/>
            </p:cNvSpPr>
            <p:nvPr/>
          </p:nvSpPr>
          <p:spPr bwMode="auto">
            <a:xfrm>
              <a:off x="5177948" y="3917950"/>
              <a:ext cx="609600" cy="744538"/>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6" name="Freeform 25"/>
            <p:cNvSpPr>
              <a:spLocks/>
            </p:cNvSpPr>
            <p:nvPr/>
          </p:nvSpPr>
          <p:spPr bwMode="auto">
            <a:xfrm>
              <a:off x="5295423" y="3057525"/>
              <a:ext cx="160338" cy="231775"/>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7" name="Freeform 26"/>
            <p:cNvSpPr>
              <a:spLocks/>
            </p:cNvSpPr>
            <p:nvPr/>
          </p:nvSpPr>
          <p:spPr bwMode="auto">
            <a:xfrm>
              <a:off x="5138261" y="2952750"/>
              <a:ext cx="212725" cy="230188"/>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8" name="Freeform 27"/>
            <p:cNvSpPr>
              <a:spLocks/>
            </p:cNvSpPr>
            <p:nvPr/>
          </p:nvSpPr>
          <p:spPr bwMode="auto">
            <a:xfrm>
              <a:off x="5495448" y="2501900"/>
              <a:ext cx="747713" cy="714375"/>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9" name="Freeform 28"/>
            <p:cNvSpPr>
              <a:spLocks/>
            </p:cNvSpPr>
            <p:nvPr/>
          </p:nvSpPr>
          <p:spPr bwMode="auto">
            <a:xfrm>
              <a:off x="5665311" y="2074863"/>
              <a:ext cx="1066800" cy="727075"/>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0" name="Freeform 29"/>
            <p:cNvSpPr>
              <a:spLocks/>
            </p:cNvSpPr>
            <p:nvPr/>
          </p:nvSpPr>
          <p:spPr bwMode="auto">
            <a:xfrm>
              <a:off x="5436711" y="1042988"/>
              <a:ext cx="1433513" cy="1306513"/>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1" name="Freeform 30"/>
            <p:cNvSpPr>
              <a:spLocks/>
            </p:cNvSpPr>
            <p:nvPr/>
          </p:nvSpPr>
          <p:spPr bwMode="auto">
            <a:xfrm>
              <a:off x="5152548" y="3378200"/>
              <a:ext cx="865188" cy="544513"/>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2" name="Freeform 31"/>
            <p:cNvSpPr>
              <a:spLocks/>
            </p:cNvSpPr>
            <p:nvPr/>
          </p:nvSpPr>
          <p:spPr bwMode="auto">
            <a:xfrm>
              <a:off x="5965348" y="4276725"/>
              <a:ext cx="131763" cy="120650"/>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3" name="Freeform 32"/>
            <p:cNvSpPr>
              <a:spLocks/>
            </p:cNvSpPr>
            <p:nvPr/>
          </p:nvSpPr>
          <p:spPr bwMode="auto">
            <a:xfrm>
              <a:off x="5330348" y="3822700"/>
              <a:ext cx="752475" cy="581025"/>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4" name="Freeform 33"/>
            <p:cNvSpPr>
              <a:spLocks/>
            </p:cNvSpPr>
            <p:nvPr/>
          </p:nvSpPr>
          <p:spPr bwMode="auto">
            <a:xfrm>
              <a:off x="4936648" y="2709863"/>
              <a:ext cx="698500" cy="1000125"/>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34"/>
            <p:cNvSpPr>
              <a:spLocks/>
            </p:cNvSpPr>
            <p:nvPr/>
          </p:nvSpPr>
          <p:spPr bwMode="auto">
            <a:xfrm>
              <a:off x="4614386" y="3670300"/>
              <a:ext cx="741363" cy="728663"/>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6" name="Freeform 35"/>
            <p:cNvSpPr>
              <a:spLocks/>
            </p:cNvSpPr>
            <p:nvPr/>
          </p:nvSpPr>
          <p:spPr bwMode="auto">
            <a:xfrm>
              <a:off x="6001861" y="5227638"/>
              <a:ext cx="211138" cy="509588"/>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7" name="Freeform 36"/>
            <p:cNvSpPr>
              <a:spLocks/>
            </p:cNvSpPr>
            <p:nvPr/>
          </p:nvSpPr>
          <p:spPr bwMode="auto">
            <a:xfrm>
              <a:off x="4446111" y="6130925"/>
              <a:ext cx="325438" cy="277813"/>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69618215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017276" y="2568507"/>
            <a:ext cx="7243318" cy="1720986"/>
            <a:chOff x="1184275" y="2717410"/>
            <a:chExt cx="7243318"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699" y="2847430"/>
              <a:ext cx="5239894" cy="923330"/>
            </a:xfrm>
            <a:prstGeom prst="rect">
              <a:avLst/>
            </a:prstGeom>
            <a:noFill/>
          </p:spPr>
          <p:txBody>
            <a:bodyPr wrap="square" rtlCol="0">
              <a:spAutoFit/>
            </a:bodyPr>
            <a:lstStyle/>
            <a:p>
              <a:r>
                <a:rPr lang="en-US" altLang="zh-CN" sz="5400" b="1" spc="300" dirty="0" smtClean="0">
                  <a:solidFill>
                    <a:schemeClr val="bg1"/>
                  </a:solidFill>
                  <a:latin typeface="微软雅黑" panose="020B0503020204020204" pitchFamily="34" charset="-122"/>
                  <a:ea typeface="微软雅黑" panose="020B0503020204020204" pitchFamily="34" charset="-122"/>
                </a:rPr>
                <a:t>Visual</a:t>
              </a:r>
              <a:r>
                <a:rPr lang="zh-CN" altLang="en-US" sz="5400" b="1" spc="300" dirty="0" smtClean="0">
                  <a:solidFill>
                    <a:schemeClr val="bg1"/>
                  </a:solidFill>
                  <a:latin typeface="微软雅黑" panose="020B0503020204020204" pitchFamily="34" charset="-122"/>
                  <a:ea typeface="微软雅黑" panose="020B0503020204020204" pitchFamily="34" charset="-122"/>
                </a:rPr>
                <a:t> </a:t>
              </a:r>
              <a:r>
                <a:rPr lang="en-US" altLang="zh-CN" sz="5400" b="1" spc="300" dirty="0" smtClean="0">
                  <a:solidFill>
                    <a:schemeClr val="bg1"/>
                  </a:solidFill>
                  <a:latin typeface="微软雅黑" panose="020B0503020204020204" pitchFamily="34" charset="-122"/>
                  <a:ea typeface="微软雅黑" panose="020B0503020204020204" pitchFamily="34" charset="-122"/>
                </a:rPr>
                <a:t>Model</a:t>
              </a:r>
              <a:endParaRPr lang="zh-HK" altLang="en-US" sz="5400" b="1" spc="300" dirty="0">
                <a:solidFill>
                  <a:schemeClr val="bg1"/>
                </a:solidFill>
                <a:latin typeface="微软雅黑" panose="020B0503020204020204" pitchFamily="34" charset="-122"/>
                <a:ea typeface="微软雅黑" panose="020B0503020204020204" pitchFamily="34" charset="-122"/>
              </a:endParaRPr>
            </a:p>
          </p:txBody>
        </p:sp>
      </p:grpSp>
      <p:pic>
        <p:nvPicPr>
          <p:cNvPr id="7" name="Picture 6" descr="I:\院徽无白底.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562" y="0"/>
            <a:ext cx="3995737"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043710" y="4638800"/>
            <a:ext cx="4542351" cy="769826"/>
          </a:xfrm>
          <a:prstGeom prst="rect">
            <a:avLst/>
          </a:prstGeom>
        </p:spPr>
        <p:txBody>
          <a:bodyPr wrap="square">
            <a:spAutoFit/>
          </a:bodyPr>
          <a:lstStyle/>
          <a:p>
            <a:pPr lvl="0" indent="288000" algn="just">
              <a:lnSpc>
                <a:spcPts val="1800"/>
              </a:lnSpc>
            </a:pPr>
            <a:r>
              <a:rPr lang="en-US" altLang="zh-CN" sz="1400" dirty="0" smtClean="0">
                <a:solidFill>
                  <a:srgbClr val="666666"/>
                </a:solidFill>
                <a:ea typeface="微软雅黑" panose="020B0503020204020204" pitchFamily="34" charset="-122"/>
              </a:rPr>
              <a:t>Shoot</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objective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Image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signal</a:t>
            </a:r>
            <a:r>
              <a:rPr lang="zh-CN" altLang="en-US" sz="1400"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Digital</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Signal</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Picture</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Processing</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Extract</a:t>
            </a:r>
            <a:r>
              <a:rPr lang="zh-CN" altLang="en-US" sz="1400" b="1" dirty="0" smtClean="0">
                <a:solidFill>
                  <a:srgbClr val="666666"/>
                </a:solidFill>
                <a:ea typeface="微软雅黑" panose="020B0503020204020204" pitchFamily="34" charset="-122"/>
              </a:rPr>
              <a:t> </a:t>
            </a:r>
            <a:r>
              <a:rPr lang="en-US" altLang="zh-CN" sz="1400" b="1" dirty="0" smtClean="0">
                <a:solidFill>
                  <a:srgbClr val="666666"/>
                </a:solidFill>
                <a:ea typeface="微软雅黑" panose="020B0503020204020204" pitchFamily="34" charset="-122"/>
              </a:rPr>
              <a:t>Features</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a:t>
            </a:r>
            <a:r>
              <a:rPr lang="zh-CN" altLang="en-US" sz="1400" dirty="0">
                <a:solidFill>
                  <a:srgbClr val="666666"/>
                </a:solidFill>
                <a:ea typeface="微软雅黑" panose="020B0503020204020204" pitchFamily="34" charset="-122"/>
              </a:rPr>
              <a:t> </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Guide</a:t>
            </a:r>
            <a:r>
              <a:rPr lang="zh-CN" altLang="en-US" sz="1400" dirty="0" smtClean="0">
                <a:solidFill>
                  <a:srgbClr val="666666"/>
                </a:solidFill>
                <a:ea typeface="微软雅黑" panose="020B0503020204020204" pitchFamily="34" charset="-122"/>
              </a:rPr>
              <a:t> </a:t>
            </a:r>
            <a:r>
              <a:rPr lang="en-US" altLang="zh-CN" sz="1400" dirty="0" smtClean="0">
                <a:solidFill>
                  <a:srgbClr val="666666"/>
                </a:solidFill>
                <a:ea typeface="微软雅黑" panose="020B0503020204020204" pitchFamily="34" charset="-122"/>
              </a:rPr>
              <a:t>Construction</a:t>
            </a:r>
          </a:p>
        </p:txBody>
      </p:sp>
      <p:sp>
        <p:nvSpPr>
          <p:cNvPr id="48" name="文本框 47"/>
          <p:cNvSpPr txBox="1"/>
          <p:nvPr/>
        </p:nvSpPr>
        <p:spPr>
          <a:xfrm>
            <a:off x="4137653" y="4335770"/>
            <a:ext cx="2171700"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Main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Approach</a:t>
            </a:r>
            <a:endParaRPr lang="zh-HK" altLang="en-US" b="1" dirty="0">
              <a:solidFill>
                <a:srgbClr val="7C233E"/>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615799" y="1892300"/>
            <a:ext cx="221360" cy="3708400"/>
            <a:chOff x="3615799" y="1892300"/>
            <a:chExt cx="221360" cy="3708400"/>
          </a:xfrm>
          <a:solidFill>
            <a:srgbClr val="7C233E"/>
          </a:solidFill>
        </p:grpSpPr>
        <p:cxnSp>
          <p:nvCxnSpPr>
            <p:cNvPr id="42" name="直接连接符 41"/>
            <p:cNvCxnSpPr/>
            <p:nvPr/>
          </p:nvCxnSpPr>
          <p:spPr>
            <a:xfrm>
              <a:off x="3726479" y="1892300"/>
              <a:ext cx="0" cy="3708400"/>
            </a:xfrm>
            <a:prstGeom prst="line">
              <a:avLst/>
            </a:prstGeom>
            <a:grpFill/>
            <a:ln w="19050">
              <a:solidFill>
                <a:srgbClr val="7C233E"/>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400321"/>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grpFill/>
            <a:ln>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2422746"/>
            <a:ext cx="4292600" cy="1687706"/>
          </a:xfrm>
          <a:prstGeom prst="rect">
            <a:avLst/>
          </a:prstGeom>
        </p:spPr>
        <p:txBody>
          <a:bodyPr wrap="square">
            <a:spAutoFit/>
          </a:bodyPr>
          <a:lstStyle/>
          <a:p>
            <a:pPr indent="9144" algn="just">
              <a:lnSpc>
                <a:spcPts val="1800"/>
              </a:lnSpc>
            </a:pPr>
            <a:r>
              <a:rPr lang="en-US" altLang="zh-CN" sz="1400" dirty="0" smtClean="0">
                <a:solidFill>
                  <a:srgbClr val="666666"/>
                </a:solidFill>
                <a:ea typeface="微软雅黑" panose="020B0503020204020204" pitchFamily="34" charset="-122"/>
              </a:rPr>
              <a:t>Visual </a:t>
            </a:r>
            <a:r>
              <a:rPr lang="en-US" altLang="zh-CN" sz="1400" dirty="0">
                <a:solidFill>
                  <a:srgbClr val="666666"/>
                </a:solidFill>
                <a:ea typeface="微软雅黑" panose="020B0503020204020204" pitchFamily="34" charset="-122"/>
              </a:rPr>
              <a:t>positioning is a positioning method developed in recent years. It refers to the technique that measures the objective’s position and posture with visual images obtained by camera. </a:t>
            </a:r>
          </a:p>
          <a:p>
            <a:pPr indent="9144" algn="just">
              <a:lnSpc>
                <a:spcPts val="1800"/>
              </a:lnSpc>
            </a:pPr>
            <a:r>
              <a:rPr lang="en-US" altLang="zh-CN" sz="1400" dirty="0" smtClean="0">
                <a:solidFill>
                  <a:srgbClr val="666666"/>
                </a:solidFill>
                <a:ea typeface="微软雅黑" panose="020B0503020204020204" pitchFamily="34" charset="-122"/>
              </a:rPr>
              <a:t>-----</a:t>
            </a:r>
            <a:r>
              <a:rPr lang="en-US" altLang="zh-CN" sz="1400" b="1" dirty="0">
                <a:solidFill>
                  <a:srgbClr val="666666"/>
                </a:solidFill>
                <a:ea typeface="微软雅黑" panose="020B0503020204020204" pitchFamily="34" charset="-122"/>
              </a:rPr>
              <a:t>Replace human vision by machine vision to make measurement and judgement</a:t>
            </a:r>
            <a:r>
              <a:rPr lang="en-US" altLang="zh-CN" sz="1400" b="1" dirty="0">
                <a:ea typeface="微软雅黑" panose="020B0503020204020204" pitchFamily="34" charset="-122"/>
              </a:rPr>
              <a:t>.</a:t>
            </a:r>
          </a:p>
          <a:p>
            <a:pPr indent="288000" algn="just">
              <a:lnSpc>
                <a:spcPts val="1800"/>
              </a:lnSpc>
            </a:pPr>
            <a:endParaRPr lang="zh-CN" altLang="en-US" sz="1100" dirty="0">
              <a:solidFill>
                <a:srgbClr val="666666"/>
              </a:solidFill>
              <a:ea typeface="微软雅黑" panose="020B0503020204020204" pitchFamily="34" charset="-122"/>
            </a:endParaRPr>
          </a:p>
        </p:txBody>
      </p:sp>
      <p:sp>
        <p:nvSpPr>
          <p:cNvPr id="49" name="文本框 48"/>
          <p:cNvSpPr txBox="1"/>
          <p:nvPr/>
        </p:nvSpPr>
        <p:spPr>
          <a:xfrm>
            <a:off x="4137653" y="2087303"/>
            <a:ext cx="3146550" cy="369332"/>
          </a:xfrm>
          <a:prstGeom prst="rect">
            <a:avLst/>
          </a:prstGeom>
          <a:noFill/>
        </p:spPr>
        <p:txBody>
          <a:bodyPr wrap="square" rtlCol="0">
            <a:spAutoFit/>
          </a:bodyPr>
          <a:lstStyle/>
          <a:p>
            <a:r>
              <a:rPr lang="en-US" altLang="zh-CN" b="1" dirty="0" smtClean="0">
                <a:solidFill>
                  <a:srgbClr val="7C233E"/>
                </a:solidFill>
                <a:latin typeface="微软雅黑" panose="020B0503020204020204" pitchFamily="34" charset="-122"/>
                <a:ea typeface="微软雅黑" panose="020B0503020204020204" pitchFamily="34" charset="-122"/>
              </a:rPr>
              <a:t>Vision</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Measurement</a:t>
            </a:r>
            <a:r>
              <a:rPr lang="zh-CN" altLang="en-US" b="1" dirty="0" smtClean="0">
                <a:solidFill>
                  <a:srgbClr val="7C233E"/>
                </a:solidFill>
                <a:latin typeface="微软雅黑" panose="020B0503020204020204" pitchFamily="34" charset="-122"/>
                <a:ea typeface="微软雅黑" panose="020B0503020204020204" pitchFamily="34" charset="-122"/>
              </a:rPr>
              <a:t> </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8" name="矩形 37"/>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矩形 38"/>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41" name="直接连接符 9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303056" y="118625"/>
            <a:ext cx="1252353" cy="292388"/>
          </a:xfrm>
          <a:prstGeom prst="rect">
            <a:avLst/>
          </a:prstGeom>
          <a:noFill/>
        </p:spPr>
        <p:txBody>
          <a:bodyPr wrap="square" rtlCol="0">
            <a:spAutoFit/>
          </a:body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52" name="直接连接符 103"/>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04"/>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1" y="2650732"/>
            <a:ext cx="2069939" cy="2078862"/>
          </a:xfrm>
          <a:prstGeom prst="rect">
            <a:avLst/>
          </a:prstGeom>
        </p:spPr>
      </p:pic>
      <p:sp>
        <p:nvSpPr>
          <p:cNvPr id="21" name="文本框 96"/>
          <p:cNvSpPr txBox="1"/>
          <p:nvPr/>
        </p:nvSpPr>
        <p:spPr>
          <a:xfrm>
            <a:off x="-49425" y="106268"/>
            <a:ext cx="1495166"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22" name="文本框 40"/>
          <p:cNvSpPr txBox="1"/>
          <p:nvPr/>
        </p:nvSpPr>
        <p:spPr>
          <a:xfrm>
            <a:off x="2630885" y="118625"/>
            <a:ext cx="136699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23" name="文本框 41"/>
          <p:cNvSpPr txBox="1"/>
          <p:nvPr/>
        </p:nvSpPr>
        <p:spPr>
          <a:xfrm>
            <a:off x="4051097" y="118625"/>
            <a:ext cx="2992254" cy="292388"/>
          </a:xfrm>
          <a:prstGeom prst="rect">
            <a:avLst/>
          </a:prstGeom>
          <a:noFill/>
        </p:spPr>
        <p:txBody>
          <a:bodyPr wrap="square" rtlCol="0">
            <a:spAutoFit/>
          </a:body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3532022737"/>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287432" y="1871744"/>
            <a:ext cx="4648175" cy="324104"/>
            <a:chOff x="2280306" y="2790440"/>
            <a:chExt cx="4648175" cy="324104"/>
          </a:xfrm>
        </p:grpSpPr>
        <p:sp>
          <p:nvSpPr>
            <p:cNvPr id="49" name="等腰三角形 48"/>
            <p:cNvSpPr/>
            <p:nvPr/>
          </p:nvSpPr>
          <p:spPr>
            <a:xfrm rot="5400000">
              <a:off x="2257954"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0" name="等腰三角形 49"/>
            <p:cNvSpPr/>
            <p:nvPr/>
          </p:nvSpPr>
          <p:spPr>
            <a:xfrm rot="5400000">
              <a:off x="441155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1" name="等腰三角形 50"/>
            <p:cNvSpPr/>
            <p:nvPr/>
          </p:nvSpPr>
          <p:spPr>
            <a:xfrm rot="5400000">
              <a:off x="662672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41" name="组合 40"/>
          <p:cNvGrpSpPr>
            <a:grpSpLocks noChangeAspect="1"/>
          </p:cNvGrpSpPr>
          <p:nvPr/>
        </p:nvGrpSpPr>
        <p:grpSpPr>
          <a:xfrm>
            <a:off x="451217" y="1172245"/>
            <a:ext cx="1634643" cy="1645920"/>
            <a:chOff x="639593" y="2275794"/>
            <a:chExt cx="1341891" cy="1351148"/>
          </a:xfrm>
        </p:grpSpPr>
        <p:grpSp>
          <p:nvGrpSpPr>
            <p:cNvPr id="21" name="组合 20"/>
            <p:cNvGrpSpPr/>
            <p:nvPr/>
          </p:nvGrpSpPr>
          <p:grpSpPr>
            <a:xfrm flipV="1">
              <a:off x="639593" y="2275794"/>
              <a:ext cx="1341891" cy="1351148"/>
              <a:chOff x="3420609" y="2342470"/>
              <a:chExt cx="2383516" cy="2399959"/>
            </a:xfrm>
          </p:grpSpPr>
          <p:sp>
            <p:nvSpPr>
              <p:cNvPr id="22"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23"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24" name="文本框 23"/>
            <p:cNvSpPr txBox="1"/>
            <p:nvPr/>
          </p:nvSpPr>
          <p:spPr>
            <a:xfrm>
              <a:off x="737578" y="2458361"/>
              <a:ext cx="1148489"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Standard</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status</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94509" y="3014938"/>
              <a:ext cx="1232058"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Position</a:t>
              </a:r>
            </a:p>
            <a:p>
              <a:pPr algn="ctr"/>
              <a:r>
                <a:rPr lang="en-US" altLang="zh-CN" sz="1600" dirty="0" smtClean="0">
                  <a:solidFill>
                    <a:srgbClr val="7C233E"/>
                  </a:solidFill>
                  <a:latin typeface="微软雅黑" panose="020B0503020204020204" pitchFamily="34" charset="-122"/>
                  <a:ea typeface="微软雅黑" panose="020B0503020204020204" pitchFamily="34" charset="-122"/>
                </a:rPr>
                <a:t>/Posture</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3" name="文本框 52"/>
          <p:cNvSpPr txBox="1"/>
          <p:nvPr/>
        </p:nvSpPr>
        <p:spPr>
          <a:xfrm>
            <a:off x="604434" y="2857284"/>
            <a:ext cx="1419730" cy="369332"/>
          </a:xfrm>
          <a:prstGeom prst="rect">
            <a:avLst/>
          </a:prstGeom>
          <a:noFill/>
        </p:spPr>
        <p:txBody>
          <a:bodyPr wrap="square" rtlCol="0">
            <a:spAutoFit/>
          </a:bodyPr>
          <a:lstStyle/>
          <a:p>
            <a:pPr algn="ctr"/>
            <a:r>
              <a:rPr lang="en-US" altLang="zh-CN" b="1"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63" name="矩形 62"/>
          <p:cNvSpPr/>
          <p:nvPr/>
        </p:nvSpPr>
        <p:spPr>
          <a:xfrm>
            <a:off x="76646" y="3310622"/>
            <a:ext cx="2247836" cy="2110129"/>
          </a:xfrm>
          <a:prstGeom prst="rect">
            <a:avLst/>
          </a:prstGeom>
        </p:spPr>
        <p:txBody>
          <a:bodyPr wrap="square">
            <a:spAutoFit/>
          </a:bodyPr>
          <a:lstStyle/>
          <a:p>
            <a:pPr>
              <a:lnSpc>
                <a:spcPct val="120000"/>
              </a:lnSpc>
            </a:pPr>
            <a:r>
              <a:rPr lang="en-US" sz="1100" dirty="0">
                <a:solidFill>
                  <a:srgbClr val="666666"/>
                </a:solidFill>
                <a:ea typeface="微软雅黑" panose="020B0503020204020204" pitchFamily="34" charset="-122"/>
              </a:rPr>
              <a:t>Define the layout of laser beam, selection of laser, standard position and posture of camera and shooting parameters as the base line for the model calculation.</a:t>
            </a:r>
          </a:p>
          <a:p>
            <a:pPr>
              <a:lnSpc>
                <a:spcPct val="120000"/>
              </a:lnSpc>
            </a:pPr>
            <a:r>
              <a:rPr lang="en-US" sz="1100" b="1" dirty="0">
                <a:solidFill>
                  <a:srgbClr val="666666"/>
                </a:solidFill>
                <a:ea typeface="微软雅黑" panose="020B0503020204020204" pitchFamily="34" charset="-122"/>
              </a:rPr>
              <a:t>The core of the model is to compare actual images with the standard image and realize the judgement based on machine vision.</a:t>
            </a:r>
          </a:p>
        </p:txBody>
      </p:sp>
      <p:grpSp>
        <p:nvGrpSpPr>
          <p:cNvPr id="45" name="组合 44"/>
          <p:cNvGrpSpPr>
            <a:grpSpLocks noChangeAspect="1"/>
          </p:cNvGrpSpPr>
          <p:nvPr/>
        </p:nvGrpSpPr>
        <p:grpSpPr>
          <a:xfrm>
            <a:off x="2670360" y="1168428"/>
            <a:ext cx="1701233" cy="1645920"/>
            <a:chOff x="3019983" y="2336983"/>
            <a:chExt cx="1396555" cy="1351148"/>
          </a:xfrm>
        </p:grpSpPr>
        <p:grpSp>
          <p:nvGrpSpPr>
            <p:cNvPr id="20" name="组合 19"/>
            <p:cNvGrpSpPr/>
            <p:nvPr/>
          </p:nvGrpSpPr>
          <p:grpSpPr>
            <a:xfrm>
              <a:off x="3028406" y="2336983"/>
              <a:ext cx="1341891" cy="1351148"/>
              <a:chOff x="3420609" y="2342470"/>
              <a:chExt cx="2383516" cy="2399959"/>
            </a:xfrm>
          </p:grpSpPr>
          <p:sp>
            <p:nvSpPr>
              <p:cNvPr id="17" name="饼形 16"/>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9" name="饼形 18"/>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5" name="文本框 34"/>
            <p:cNvSpPr txBox="1"/>
            <p:nvPr/>
          </p:nvSpPr>
          <p:spPr>
            <a:xfrm>
              <a:off x="3019983" y="3091342"/>
              <a:ext cx="1396555" cy="338554"/>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Digitization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083322" y="2567436"/>
              <a:ext cx="1232058" cy="277922"/>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Shoot</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7" name="文本框 56"/>
          <p:cNvSpPr txBox="1"/>
          <p:nvPr/>
        </p:nvSpPr>
        <p:spPr>
          <a:xfrm>
            <a:off x="2676692" y="2859176"/>
            <a:ext cx="1533476" cy="646331"/>
          </a:xfrm>
          <a:prstGeom prst="rect">
            <a:avLst/>
          </a:prstGeom>
          <a:noFill/>
        </p:spPr>
        <p:txBody>
          <a:bodyPr wrap="square" rtlCol="0">
            <a:spAutoFit/>
          </a:bodyPr>
          <a:lstStyle/>
          <a:p>
            <a:pPr algn="ctr"/>
            <a:r>
              <a:rPr lang="en-US" altLang="zh-CN" b="1" dirty="0">
                <a:solidFill>
                  <a:srgbClr val="7C233E"/>
                </a:solidFill>
                <a:latin typeface="微软雅黑" panose="020B0503020204020204" pitchFamily="34" charset="-122"/>
                <a:ea typeface="微软雅黑" panose="020B0503020204020204" pitchFamily="34" charset="-122"/>
              </a:rPr>
              <a:t>Step</a:t>
            </a:r>
            <a:r>
              <a:rPr lang="zh-CN" altLang="en-US" b="1" dirty="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Two</a:t>
            </a:r>
            <a:endParaRPr lang="zh-HK" altLang="en-US" b="1" dirty="0">
              <a:solidFill>
                <a:srgbClr val="7C233E"/>
              </a:solidFill>
              <a:latin typeface="微软雅黑" panose="020B0503020204020204" pitchFamily="34" charset="-122"/>
              <a:ea typeface="微软雅黑" panose="020B0503020204020204" pitchFamily="34" charset="-122"/>
            </a:endParaRPr>
          </a:p>
          <a:p>
            <a:pPr algn="ct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0" name="矩形 69"/>
          <p:cNvSpPr/>
          <p:nvPr/>
        </p:nvSpPr>
        <p:spPr>
          <a:xfrm>
            <a:off x="2276814" y="3298942"/>
            <a:ext cx="2181505" cy="1906997"/>
          </a:xfrm>
          <a:prstGeom prst="rect">
            <a:avLst/>
          </a:prstGeom>
        </p:spPr>
        <p:txBody>
          <a:bodyPr wrap="square">
            <a:spAutoFit/>
          </a:bodyPr>
          <a:lstStyle/>
          <a:p>
            <a:pPr lvl="0" indent="13680">
              <a:lnSpc>
                <a:spcPct val="120000"/>
              </a:lnSpc>
            </a:pPr>
            <a:r>
              <a:rPr lang="en-US" altLang="zh-CN" sz="1100" dirty="0">
                <a:solidFill>
                  <a:srgbClr val="666666"/>
                </a:solidFill>
                <a:ea typeface="微软雅黑" panose="020B0503020204020204" pitchFamily="34" charset="-122"/>
              </a:rPr>
              <a:t>In practice, camera automatically shoot a picture and digitalize the picture in computer base on </a:t>
            </a:r>
            <a:r>
              <a:rPr lang="en-US" altLang="zh-CN" sz="1100" b="1" dirty="0">
                <a:solidFill>
                  <a:srgbClr val="666666"/>
                </a:solidFill>
                <a:ea typeface="微软雅黑" panose="020B0503020204020204" pitchFamily="34" charset="-122"/>
              </a:rPr>
              <a:t>RGB system</a:t>
            </a:r>
            <a:r>
              <a:rPr lang="en-US" altLang="zh-CN" sz="1100" dirty="0">
                <a:solidFill>
                  <a:srgbClr val="666666"/>
                </a:solidFill>
                <a:ea typeface="微软雅黑" panose="020B0503020204020204" pitchFamily="34" charset="-122"/>
              </a:rPr>
              <a:t>, transforming the picture into three </a:t>
            </a:r>
            <a:r>
              <a:rPr lang="en-US" altLang="zh-CN" sz="1100" b="1" dirty="0">
                <a:solidFill>
                  <a:srgbClr val="666666"/>
                </a:solidFill>
                <a:ea typeface="微软雅黑" panose="020B0503020204020204" pitchFamily="34" charset="-122"/>
              </a:rPr>
              <a:t>pixel matrices.</a:t>
            </a:r>
            <a:r>
              <a:rPr lang="en-US" altLang="zh-CN" sz="1100" dirty="0">
                <a:solidFill>
                  <a:srgbClr val="666666"/>
                </a:solidFill>
                <a:ea typeface="微软雅黑" panose="020B0503020204020204" pitchFamily="34" charset="-122"/>
              </a:rPr>
              <a:t> Then, build </a:t>
            </a:r>
            <a:r>
              <a:rPr lang="en-US" altLang="zh-CN" sz="1100" b="1" dirty="0">
                <a:solidFill>
                  <a:srgbClr val="666666"/>
                </a:solidFill>
                <a:ea typeface="微软雅黑" panose="020B0503020204020204" pitchFamily="34" charset="-122"/>
              </a:rPr>
              <a:t>laser spot processing model</a:t>
            </a:r>
            <a:r>
              <a:rPr lang="en-US" altLang="zh-CN" sz="1100" dirty="0">
                <a:solidFill>
                  <a:srgbClr val="666666"/>
                </a:solidFill>
                <a:ea typeface="微软雅黑" panose="020B0503020204020204" pitchFamily="34" charset="-122"/>
              </a:rPr>
              <a:t>, handle the matrices which are filled with noise points and extract the </a:t>
            </a:r>
            <a:r>
              <a:rPr lang="en-US" altLang="zh-CN" sz="1100" b="1" dirty="0">
                <a:solidFill>
                  <a:srgbClr val="666666"/>
                </a:solidFill>
                <a:ea typeface="微软雅黑" panose="020B0503020204020204" pitchFamily="34" charset="-122"/>
              </a:rPr>
              <a:t>centers of laser spots</a:t>
            </a:r>
            <a:r>
              <a:rPr lang="en-US" altLang="zh-CN" sz="1100" dirty="0">
                <a:solidFill>
                  <a:srgbClr val="666666"/>
                </a:solidFill>
                <a:ea typeface="微软雅黑" panose="020B0503020204020204" pitchFamily="34" charset="-122"/>
              </a:rPr>
              <a:t>.</a:t>
            </a:r>
          </a:p>
        </p:txBody>
      </p:sp>
      <p:grpSp>
        <p:nvGrpSpPr>
          <p:cNvPr id="47" name="组合 46"/>
          <p:cNvGrpSpPr>
            <a:grpSpLocks noChangeAspect="1"/>
          </p:cNvGrpSpPr>
          <p:nvPr/>
        </p:nvGrpSpPr>
        <p:grpSpPr>
          <a:xfrm>
            <a:off x="4820152" y="1193459"/>
            <a:ext cx="1761699" cy="1645920"/>
            <a:chOff x="5143452" y="2336983"/>
            <a:chExt cx="1446192" cy="1351148"/>
          </a:xfrm>
        </p:grpSpPr>
        <p:grpSp>
          <p:nvGrpSpPr>
            <p:cNvPr id="31" name="组合 30"/>
            <p:cNvGrpSpPr/>
            <p:nvPr/>
          </p:nvGrpSpPr>
          <p:grpSpPr>
            <a:xfrm flipV="1">
              <a:off x="5188770" y="2336983"/>
              <a:ext cx="1341891" cy="1351148"/>
              <a:chOff x="3420609" y="2342470"/>
              <a:chExt cx="2383516" cy="2399959"/>
            </a:xfrm>
          </p:grpSpPr>
          <p:sp>
            <p:nvSpPr>
              <p:cNvPr id="32" name="饼形 31"/>
              <p:cNvSpPr/>
              <p:nvPr/>
            </p:nvSpPr>
            <p:spPr>
              <a:xfrm>
                <a:off x="3420609" y="2359136"/>
                <a:ext cx="2383292" cy="2383293"/>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3" name="饼形 3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4" name="文本框 33"/>
            <p:cNvSpPr txBox="1"/>
            <p:nvPr/>
          </p:nvSpPr>
          <p:spPr>
            <a:xfrm>
              <a:off x="5214969" y="2506828"/>
              <a:ext cx="1351163"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Position</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Eigenvalue</a:t>
              </a:r>
              <a:r>
                <a:rPr lang="zh-CN" altLang="en-US" sz="1600" b="1" dirty="0" smtClean="0">
                  <a:solidFill>
                    <a:schemeClr val="bg1"/>
                  </a:solidFill>
                  <a:latin typeface="微软雅黑" panose="020B0503020204020204" pitchFamily="34" charset="-122"/>
                  <a:ea typeface="微软雅黑" panose="020B0503020204020204" pitchFamily="34" charset="-122"/>
                </a:rPr>
                <a:t> </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143452" y="3048484"/>
              <a:ext cx="1446192"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Standardization/Analysis</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59" name="文本框 58"/>
          <p:cNvSpPr txBox="1"/>
          <p:nvPr/>
        </p:nvSpPr>
        <p:spPr>
          <a:xfrm>
            <a:off x="4937417" y="2881410"/>
            <a:ext cx="1481876"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Three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1" name="矩形 70"/>
          <p:cNvSpPr/>
          <p:nvPr/>
        </p:nvSpPr>
        <p:spPr>
          <a:xfrm>
            <a:off x="4315110" y="3279626"/>
            <a:ext cx="2345181" cy="2516395"/>
          </a:xfrm>
          <a:prstGeom prst="rect">
            <a:avLst/>
          </a:prstGeom>
        </p:spPr>
        <p:txBody>
          <a:bodyPr wrap="square">
            <a:spAutoFit/>
          </a:bodyPr>
          <a:lstStyle/>
          <a:p>
            <a:pPr lvl="0" indent="13680" algn="just">
              <a:lnSpc>
                <a:spcPct val="120000"/>
              </a:lnSpc>
            </a:pPr>
            <a:r>
              <a:rPr lang="en-US" altLang="zh-CN" sz="1100" dirty="0">
                <a:solidFill>
                  <a:srgbClr val="666666"/>
                </a:solidFill>
                <a:ea typeface="微软雅黑" panose="020B0503020204020204" pitchFamily="34" charset="-122"/>
              </a:rPr>
              <a:t>Analysis of the centers of laser spots: fit </a:t>
            </a:r>
            <a:r>
              <a:rPr lang="en-US" altLang="zh-CN" sz="1100" dirty="0" smtClean="0">
                <a:solidFill>
                  <a:srgbClr val="666666"/>
                </a:solidFill>
                <a:ea typeface="微软雅黑" panose="020B0503020204020204" pitchFamily="34" charset="-122"/>
              </a:rPr>
              <a:t>curve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with</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spots, </a:t>
            </a:r>
            <a:r>
              <a:rPr lang="en-US" altLang="zh-CN" sz="1100" dirty="0">
                <a:solidFill>
                  <a:srgbClr val="666666"/>
                </a:solidFill>
                <a:ea typeface="微软雅黑" panose="020B0503020204020204" pitchFamily="34" charset="-122"/>
              </a:rPr>
              <a:t>conduct mathematical analysis of the fitted curve, quantify </a:t>
            </a:r>
            <a:r>
              <a:rPr lang="en-US" altLang="zh-CN" sz="1100" dirty="0" smtClean="0">
                <a:solidFill>
                  <a:srgbClr val="666666"/>
                </a:solidFill>
                <a:ea typeface="微软雅黑" panose="020B0503020204020204" pitchFamily="34" charset="-122"/>
              </a:rPr>
              <a:t>difference between actual </a:t>
            </a:r>
            <a:r>
              <a:rPr lang="en-US" altLang="zh-CN" sz="1100" dirty="0">
                <a:solidFill>
                  <a:srgbClr val="666666"/>
                </a:solidFill>
                <a:ea typeface="微软雅黑" panose="020B0503020204020204" pitchFamily="34" charset="-122"/>
              </a:rPr>
              <a:t>fitted curve </a:t>
            </a:r>
            <a:r>
              <a:rPr lang="en-US" altLang="zh-CN" sz="1100" dirty="0" smtClean="0">
                <a:solidFill>
                  <a:srgbClr val="666666"/>
                </a:solidFill>
                <a:ea typeface="微软雅黑" panose="020B0503020204020204" pitchFamily="34" charset="-122"/>
              </a:rPr>
              <a:t>with</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the standard </a:t>
            </a:r>
            <a:r>
              <a:rPr lang="en-US" altLang="zh-CN" sz="1100" dirty="0">
                <a:solidFill>
                  <a:srgbClr val="666666"/>
                </a:solidFill>
                <a:ea typeface="微软雅黑" panose="020B0503020204020204" pitchFamily="34" charset="-122"/>
              </a:rPr>
              <a:t>curve, quantify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difference </a:t>
            </a:r>
            <a:r>
              <a:rPr lang="en-US" altLang="zh-CN" sz="1100" dirty="0">
                <a:solidFill>
                  <a:srgbClr val="666666"/>
                </a:solidFill>
                <a:ea typeface="微软雅黑" panose="020B0503020204020204" pitchFamily="34" charset="-122"/>
              </a:rPr>
              <a:t>between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actual </a:t>
            </a:r>
            <a:r>
              <a:rPr lang="en-US" altLang="zh-CN" sz="1100" dirty="0">
                <a:solidFill>
                  <a:srgbClr val="666666"/>
                </a:solidFill>
                <a:ea typeface="微软雅黑" panose="020B0503020204020204" pitchFamily="34" charset="-122"/>
              </a:rPr>
              <a:t>camera position and posture with </a:t>
            </a:r>
            <a:r>
              <a:rPr lang="en-US" altLang="zh-CN" sz="1100" dirty="0" smtClean="0">
                <a:solidFill>
                  <a:srgbClr val="666666"/>
                </a:solidFill>
                <a:ea typeface="微软雅黑" panose="020B0503020204020204" pitchFamily="34" charset="-122"/>
              </a:rPr>
              <a:t>the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standard </a:t>
            </a:r>
            <a:r>
              <a:rPr lang="en-US" altLang="zh-CN" sz="1100" dirty="0">
                <a:solidFill>
                  <a:srgbClr val="666666"/>
                </a:solidFill>
                <a:ea typeface="微软雅黑" panose="020B0503020204020204" pitchFamily="34" charset="-122"/>
              </a:rPr>
              <a:t>status, and therefore </a:t>
            </a:r>
            <a:r>
              <a:rPr lang="en-US" altLang="zh-CN" sz="1100" b="1" dirty="0">
                <a:solidFill>
                  <a:srgbClr val="666666"/>
                </a:solidFill>
                <a:ea typeface="微软雅黑" panose="020B0503020204020204" pitchFamily="34" charset="-122"/>
              </a:rPr>
              <a:t>find out </a:t>
            </a:r>
            <a:r>
              <a:rPr lang="en-US" altLang="zh-CN" sz="1100" b="1" dirty="0" smtClean="0">
                <a:solidFill>
                  <a:srgbClr val="666666"/>
                </a:solidFill>
                <a:ea typeface="微软雅黑" panose="020B0503020204020204" pitchFamily="34" charset="-122"/>
              </a:rPr>
              <a:t>difference </a:t>
            </a:r>
            <a:r>
              <a:rPr lang="en-US" altLang="zh-CN" sz="1100" b="1" dirty="0">
                <a:solidFill>
                  <a:srgbClr val="666666"/>
                </a:solidFill>
                <a:ea typeface="微软雅黑" panose="020B0503020204020204" pitchFamily="34" charset="-122"/>
              </a:rPr>
              <a:t>between </a:t>
            </a:r>
            <a:r>
              <a:rPr lang="en-US" altLang="zh-CN" sz="1100" b="1" dirty="0" smtClean="0">
                <a:solidFill>
                  <a:srgbClr val="666666"/>
                </a:solidFill>
                <a:ea typeface="微软雅黑" panose="020B0503020204020204" pitchFamily="34" charset="-122"/>
              </a:rPr>
              <a:t>the</a:t>
            </a:r>
            <a:r>
              <a:rPr lang="zh-CN" altLang="en-US" sz="1100" b="1" dirty="0" smtClean="0">
                <a:solidFill>
                  <a:srgbClr val="666666"/>
                </a:solidFill>
                <a:ea typeface="微软雅黑" panose="020B0503020204020204" pitchFamily="34" charset="-122"/>
              </a:rPr>
              <a:t> </a:t>
            </a:r>
            <a:r>
              <a:rPr lang="en-US" altLang="zh-CN" sz="1100" b="1" dirty="0" smtClean="0">
                <a:solidFill>
                  <a:srgbClr val="666666"/>
                </a:solidFill>
                <a:ea typeface="微软雅黑" panose="020B0503020204020204" pitchFamily="34" charset="-122"/>
              </a:rPr>
              <a:t>actual </a:t>
            </a:r>
            <a:r>
              <a:rPr lang="en-US" altLang="zh-CN" sz="1100" b="1" dirty="0" err="1">
                <a:solidFill>
                  <a:srgbClr val="666666"/>
                </a:solidFill>
                <a:ea typeface="微软雅黑" panose="020B0503020204020204" pitchFamily="34" charset="-122"/>
              </a:rPr>
              <a:t>roadheader</a:t>
            </a:r>
            <a:r>
              <a:rPr lang="en-US" altLang="zh-CN" sz="1100" b="1" dirty="0">
                <a:solidFill>
                  <a:srgbClr val="666666"/>
                </a:solidFill>
                <a:ea typeface="微软雅黑" panose="020B0503020204020204" pitchFamily="34" charset="-122"/>
              </a:rPr>
              <a:t> position and posture </a:t>
            </a:r>
            <a:r>
              <a:rPr lang="en-US" altLang="zh-CN" sz="1100" b="1" dirty="0" smtClean="0">
                <a:solidFill>
                  <a:srgbClr val="666666"/>
                </a:solidFill>
                <a:ea typeface="微软雅黑" panose="020B0503020204020204" pitchFamily="34" charset="-122"/>
              </a:rPr>
              <a:t>with</a:t>
            </a:r>
            <a:r>
              <a:rPr lang="zh-CN" altLang="en-US" sz="1100" b="1" dirty="0" smtClean="0">
                <a:solidFill>
                  <a:srgbClr val="666666"/>
                </a:solidFill>
                <a:ea typeface="微软雅黑" panose="020B0503020204020204" pitchFamily="34" charset="-122"/>
              </a:rPr>
              <a:t> </a:t>
            </a:r>
            <a:r>
              <a:rPr lang="en-US" altLang="zh-CN" sz="1100" b="1" dirty="0" smtClean="0">
                <a:solidFill>
                  <a:srgbClr val="666666"/>
                </a:solidFill>
                <a:ea typeface="微软雅黑" panose="020B0503020204020204" pitchFamily="34" charset="-122"/>
              </a:rPr>
              <a:t>the standard </a:t>
            </a:r>
            <a:r>
              <a:rPr lang="en-US" altLang="zh-CN" sz="1100" b="1" dirty="0">
                <a:solidFill>
                  <a:srgbClr val="666666"/>
                </a:solidFill>
                <a:ea typeface="微软雅黑" panose="020B0503020204020204" pitchFamily="34" charset="-122"/>
              </a:rPr>
              <a:t>status.</a:t>
            </a:r>
          </a:p>
        </p:txBody>
      </p:sp>
      <p:grpSp>
        <p:nvGrpSpPr>
          <p:cNvPr id="46" name="组合 45"/>
          <p:cNvGrpSpPr/>
          <p:nvPr/>
        </p:nvGrpSpPr>
        <p:grpSpPr>
          <a:xfrm>
            <a:off x="7036692" y="1208866"/>
            <a:ext cx="1844384" cy="1645920"/>
            <a:chOff x="7025486" y="2336983"/>
            <a:chExt cx="1492911" cy="1351148"/>
          </a:xfrm>
        </p:grpSpPr>
        <p:grpSp>
          <p:nvGrpSpPr>
            <p:cNvPr id="28" name="组合 27"/>
            <p:cNvGrpSpPr/>
            <p:nvPr/>
          </p:nvGrpSpPr>
          <p:grpSpPr>
            <a:xfrm>
              <a:off x="7100405" y="2336983"/>
              <a:ext cx="1341887" cy="1351148"/>
              <a:chOff x="3420609" y="2342470"/>
              <a:chExt cx="2383510" cy="2399959"/>
            </a:xfrm>
          </p:grpSpPr>
          <p:sp>
            <p:nvSpPr>
              <p:cNvPr id="29" name="饼形 28"/>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30" name="饼形 29"/>
              <p:cNvSpPr/>
              <p:nvPr/>
            </p:nvSpPr>
            <p:spPr>
              <a:xfrm flipV="1">
                <a:off x="3420828" y="2342470"/>
                <a:ext cx="2383291" cy="2383293"/>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6" name="文本框 35"/>
            <p:cNvSpPr txBox="1"/>
            <p:nvPr/>
          </p:nvSpPr>
          <p:spPr>
            <a:xfrm>
              <a:off x="7126785" y="3017941"/>
              <a:ext cx="1315387"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Guide</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Construction</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025486" y="2585874"/>
              <a:ext cx="1492911" cy="288723"/>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Automatization</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61" name="文本框 60"/>
          <p:cNvSpPr txBox="1"/>
          <p:nvPr/>
        </p:nvSpPr>
        <p:spPr>
          <a:xfrm>
            <a:off x="7152580" y="2869345"/>
            <a:ext cx="1481325" cy="369332"/>
          </a:xfrm>
          <a:prstGeom prst="rect">
            <a:avLst/>
          </a:prstGeom>
          <a:noFill/>
        </p:spPr>
        <p:txBody>
          <a:bodyPr wrap="square" rtlCol="0">
            <a:spAutoFit/>
          </a:bodyPr>
          <a:lstStyle/>
          <a:p>
            <a:pPr algn="ctr"/>
            <a:r>
              <a:rPr lang="en-US" altLang="zh-CN" b="1" dirty="0"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Four</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72" name="矩形 71"/>
          <p:cNvSpPr/>
          <p:nvPr/>
        </p:nvSpPr>
        <p:spPr>
          <a:xfrm>
            <a:off x="6656207" y="3304272"/>
            <a:ext cx="2487793" cy="2312493"/>
          </a:xfrm>
          <a:prstGeom prst="rect">
            <a:avLst/>
          </a:prstGeom>
        </p:spPr>
        <p:txBody>
          <a:bodyPr wrap="square">
            <a:spAutoFit/>
          </a:bodyPr>
          <a:lstStyle/>
          <a:p>
            <a:pPr lvl="0" algn="just">
              <a:lnSpc>
                <a:spcPct val="120000"/>
              </a:lnSpc>
            </a:pPr>
            <a:r>
              <a:rPr lang="en-US" altLang="zh-CN" sz="1100" dirty="0">
                <a:solidFill>
                  <a:srgbClr val="666666"/>
                </a:solidFill>
                <a:ea typeface="微软雅黑" panose="020B0503020204020204" pitchFamily="34" charset="-122"/>
              </a:rPr>
              <a:t>During excavation, keep comparing </a:t>
            </a:r>
            <a:r>
              <a:rPr lang="en-US" altLang="zh-CN" sz="1100" dirty="0" smtClean="0">
                <a:solidFill>
                  <a:srgbClr val="666666"/>
                </a:solidFill>
                <a:ea typeface="微软雅黑" panose="020B0503020204020204" pitchFamily="34" charset="-122"/>
              </a:rPr>
              <a:t>difference </a:t>
            </a:r>
            <a:r>
              <a:rPr lang="en-US" altLang="zh-CN" sz="1100" dirty="0">
                <a:solidFill>
                  <a:srgbClr val="666666"/>
                </a:solidFill>
                <a:ea typeface="微软雅黑" panose="020B0503020204020204" pitchFamily="34" charset="-122"/>
              </a:rPr>
              <a:t>between </a:t>
            </a:r>
            <a:r>
              <a:rPr lang="en-US" altLang="zh-CN" sz="1100" dirty="0" smtClean="0">
                <a:solidFill>
                  <a:srgbClr val="666666"/>
                </a:solidFill>
                <a:ea typeface="微软雅黑" panose="020B0503020204020204" pitchFamily="34" charset="-122"/>
              </a:rPr>
              <a:t>actual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position and posture with </a:t>
            </a:r>
            <a:r>
              <a:rPr lang="en-US" altLang="zh-CN" sz="1100" dirty="0" smtClean="0">
                <a:solidFill>
                  <a:srgbClr val="666666"/>
                </a:solidFill>
                <a:ea typeface="微软雅黑" panose="020B0503020204020204" pitchFamily="34" charset="-122"/>
              </a:rPr>
              <a:t>the standard </a:t>
            </a:r>
            <a:r>
              <a:rPr lang="en-US" altLang="zh-CN" sz="1100" dirty="0">
                <a:solidFill>
                  <a:srgbClr val="666666"/>
                </a:solidFill>
                <a:ea typeface="微软雅黑" panose="020B0503020204020204" pitchFamily="34" charset="-122"/>
              </a:rPr>
              <a:t>status, and adjust the position and posture to </a:t>
            </a:r>
            <a:r>
              <a:rPr lang="en-US" altLang="zh-CN" sz="1100" dirty="0" smtClean="0">
                <a:solidFill>
                  <a:srgbClr val="666666"/>
                </a:solidFill>
                <a:ea typeface="微软雅黑" panose="020B0503020204020204" pitchFamily="34" charset="-122"/>
              </a:rPr>
              <a:t>guarantee</a:t>
            </a:r>
            <a:r>
              <a:rPr lang="zh-CN" altLang="en-US" sz="1100" dirty="0" smtClean="0">
                <a:solidFill>
                  <a:srgbClr val="666666"/>
                </a:solidFill>
                <a:ea typeface="微软雅黑" panose="020B0503020204020204" pitchFamily="34" charset="-122"/>
              </a:rPr>
              <a:t> </a:t>
            </a:r>
            <a:r>
              <a:rPr lang="en-US" altLang="zh-CN" sz="1100" dirty="0" smtClean="0">
                <a:solidFill>
                  <a:srgbClr val="666666"/>
                </a:solidFill>
                <a:ea typeface="微软雅黑" panose="020B0503020204020204" pitchFamily="34" charset="-122"/>
              </a:rPr>
              <a:t>that </a:t>
            </a:r>
            <a:r>
              <a:rPr lang="en-US" altLang="zh-CN" sz="1100" dirty="0">
                <a:solidFill>
                  <a:srgbClr val="666666"/>
                </a:solidFill>
                <a:ea typeface="微软雅黑" panose="020B0503020204020204" pitchFamily="34" charset="-122"/>
              </a:rPr>
              <a:t>the construction carried out smoothly. After calculating the positional relation between </a:t>
            </a:r>
            <a:r>
              <a:rPr lang="en-US" altLang="zh-CN" sz="1100" dirty="0" err="1">
                <a:solidFill>
                  <a:srgbClr val="666666"/>
                </a:solidFill>
                <a:ea typeface="微软雅黑" panose="020B0503020204020204" pitchFamily="34" charset="-122"/>
              </a:rPr>
              <a:t>roadheader</a:t>
            </a:r>
            <a:r>
              <a:rPr lang="en-US" altLang="zh-CN" sz="1100" dirty="0">
                <a:solidFill>
                  <a:srgbClr val="666666"/>
                </a:solidFill>
                <a:ea typeface="微软雅黑" panose="020B0503020204020204" pitchFamily="34" charset="-122"/>
              </a:rPr>
              <a:t> and tunnel face, build local coordinate </a:t>
            </a:r>
            <a:r>
              <a:rPr lang="en-US" altLang="zh-CN" sz="1100" dirty="0" smtClean="0">
                <a:solidFill>
                  <a:srgbClr val="666666"/>
                </a:solidFill>
                <a:ea typeface="微软雅黑" panose="020B0503020204020204" pitchFamily="34" charset="-122"/>
              </a:rPr>
              <a:t>system, </a:t>
            </a:r>
            <a:r>
              <a:rPr lang="en-US" altLang="zh-CN" sz="1100" b="1" dirty="0" smtClean="0">
                <a:solidFill>
                  <a:srgbClr val="666666"/>
                </a:solidFill>
                <a:ea typeface="微软雅黑" panose="020B0503020204020204" pitchFamily="34" charset="-122"/>
              </a:rPr>
              <a:t>get </a:t>
            </a:r>
            <a:r>
              <a:rPr lang="en-US" altLang="zh-CN" sz="1100" b="1" dirty="0">
                <a:solidFill>
                  <a:srgbClr val="666666"/>
                </a:solidFill>
                <a:ea typeface="微软雅黑" panose="020B0503020204020204" pitchFamily="34" charset="-122"/>
              </a:rPr>
              <a:t>the </a:t>
            </a:r>
            <a:r>
              <a:rPr lang="en-US" altLang="zh-CN" sz="1100" b="1" dirty="0" smtClean="0">
                <a:solidFill>
                  <a:srgbClr val="666666"/>
                </a:solidFill>
                <a:ea typeface="微软雅黑" panose="020B0503020204020204" pitchFamily="34" charset="-122"/>
              </a:rPr>
              <a:t>real-time </a:t>
            </a:r>
            <a:r>
              <a:rPr lang="en-US" altLang="zh-CN" sz="1100" b="1" dirty="0">
                <a:solidFill>
                  <a:srgbClr val="666666"/>
                </a:solidFill>
                <a:ea typeface="微软雅黑" panose="020B0503020204020204" pitchFamily="34" charset="-122"/>
              </a:rPr>
              <a:t>position of cutting-head and realize automatic </a:t>
            </a:r>
            <a:r>
              <a:rPr lang="en-US" altLang="zh-CN" sz="1100" b="1" dirty="0" smtClean="0">
                <a:solidFill>
                  <a:srgbClr val="666666"/>
                </a:solidFill>
                <a:ea typeface="微软雅黑" panose="020B0503020204020204" pitchFamily="34" charset="-122"/>
              </a:rPr>
              <a:t>excavation</a:t>
            </a:r>
            <a:r>
              <a:rPr lang="en-US" altLang="zh-CN" sz="1100" b="1" dirty="0" smtClean="0">
                <a:solidFill>
                  <a:srgbClr val="666666"/>
                </a:solidFill>
                <a:latin typeface="微软雅黑" panose="020B0503020204020204" pitchFamily="34" charset="-122"/>
                <a:ea typeface="微软雅黑" panose="020B0503020204020204" pitchFamily="34" charset="-122"/>
              </a:rPr>
              <a:t>.</a:t>
            </a:r>
            <a:endParaRPr lang="en-US" altLang="zh-CN" sz="1100" b="1" dirty="0">
              <a:solidFill>
                <a:srgbClr val="666666"/>
              </a:solidFill>
              <a:latin typeface="微软雅黑" panose="020B0503020204020204" pitchFamily="34" charset="-122"/>
              <a:ea typeface="微软雅黑" panose="020B0503020204020204" pitchFamily="34" charset="-122"/>
            </a:endParaRPr>
          </a:p>
        </p:txBody>
      </p:sp>
      <p:sp>
        <p:nvSpPr>
          <p:cNvPr id="95" name="矩形 94"/>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6" name="矩形 38"/>
          <p:cNvSpPr/>
          <p:nvPr/>
        </p:nvSpPr>
        <p:spPr>
          <a:xfrm>
            <a:off x="1436610" y="96754"/>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77" name="直接连接符 97"/>
          <p:cNvCxnSpPr/>
          <p:nvPr/>
        </p:nvCxnSpPr>
        <p:spPr>
          <a:xfrm>
            <a:off x="1380022"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文本框 44"/>
          <p:cNvSpPr txBox="1"/>
          <p:nvPr/>
        </p:nvSpPr>
        <p:spPr>
          <a:xfrm>
            <a:off x="1429127" y="118318"/>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79" name="直接连接符 103"/>
          <p:cNvCxnSpPr/>
          <p:nvPr/>
        </p:nvCxnSpPr>
        <p:spPr>
          <a:xfrm>
            <a:off x="2733267"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104"/>
          <p:cNvCxnSpPr/>
          <p:nvPr/>
        </p:nvCxnSpPr>
        <p:spPr>
          <a:xfrm>
            <a:off x="4105574" y="936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1" name="文本框 96"/>
          <p:cNvSpPr txBox="1"/>
          <p:nvPr/>
        </p:nvSpPr>
        <p:spPr>
          <a:xfrm>
            <a:off x="76646" y="105961"/>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82" name="文本框 40"/>
          <p:cNvSpPr txBox="1"/>
          <p:nvPr/>
        </p:nvSpPr>
        <p:spPr>
          <a:xfrm>
            <a:off x="2756956" y="1183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83" name="文本框 41"/>
          <p:cNvSpPr txBox="1"/>
          <p:nvPr/>
        </p:nvSpPr>
        <p:spPr>
          <a:xfrm>
            <a:off x="4177168" y="118318"/>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932804001"/>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7C23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26" y="4009417"/>
            <a:ext cx="8850125" cy="23969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矩形 22"/>
          <p:cNvSpPr/>
          <p:nvPr/>
        </p:nvSpPr>
        <p:spPr>
          <a:xfrm>
            <a:off x="2169764" y="1029230"/>
            <a:ext cx="6664270" cy="2631490"/>
          </a:xfrm>
          <a:prstGeom prst="rect">
            <a:avLst/>
          </a:prstGeom>
        </p:spPr>
        <p:txBody>
          <a:bodyPr wrap="square">
            <a:spAutoFit/>
          </a:bodyPr>
          <a:lstStyle/>
          <a:p>
            <a:pPr algn="just">
              <a:lnSpc>
                <a:spcPts val="1800"/>
              </a:lnSpc>
            </a:pP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Position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a:solidFill>
                  <a:srgbClr val="666666"/>
                </a:solidFill>
                <a:ea typeface="微软雅黑" panose="020B0503020204020204" pitchFamily="34" charset="-122"/>
              </a:rPr>
              <a:t>P</a:t>
            </a:r>
            <a:r>
              <a:rPr lang="en-US" altLang="zh-CN" sz="1300" dirty="0" smtClean="0">
                <a:solidFill>
                  <a:srgbClr val="666666"/>
                </a:solidFill>
                <a:ea typeface="微软雅黑" panose="020B0503020204020204" pitchFamily="34" charset="-122"/>
              </a:rPr>
              <a:t>osture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p>
          <a:p>
            <a:pPr indent="288000" algn="just">
              <a:lnSpc>
                <a:spcPts val="1800"/>
              </a:lnSpc>
            </a:pPr>
            <a:r>
              <a:rPr lang="en-US" altLang="zh-CN" sz="1300" dirty="0" smtClean="0">
                <a:solidFill>
                  <a:srgbClr val="666666"/>
                </a:solidFill>
                <a:ea typeface="微软雅黑" panose="020B0503020204020204" pitchFamily="34" charset="-122"/>
              </a:rPr>
              <a:t>Position</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Locates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at</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the</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specific</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position</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of</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cross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section</a:t>
            </a:r>
            <a:r>
              <a:rPr lang="zh-CN" altLang="en-US" sz="1300" b="1"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keep</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specific</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distance</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with</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face</a:t>
            </a:r>
            <a:r>
              <a:rPr lang="en-US" altLang="zh-CN" sz="1300" dirty="0" smtClean="0">
                <a:solidFill>
                  <a:srgbClr val="666666"/>
                </a:solidFill>
                <a:ea typeface="微软雅黑" panose="020B0503020204020204" pitchFamily="34" charset="-122"/>
              </a:rPr>
              <a:t>;</a:t>
            </a:r>
          </a:p>
          <a:p>
            <a:pPr indent="288000" algn="just">
              <a:lnSpc>
                <a:spcPts val="1800"/>
              </a:lnSpc>
            </a:pP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Shooting</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orientation</a:t>
            </a:r>
            <a:r>
              <a:rPr lang="zh-CN" altLang="en-US" sz="1300"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parallels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the</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tunnel</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axis,</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horizontally</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placed</a:t>
            </a:r>
            <a:r>
              <a:rPr lang="en-US" altLang="zh-CN" sz="1300" dirty="0" smtClean="0">
                <a:solidFill>
                  <a:srgbClr val="666666"/>
                </a:solidFill>
                <a:ea typeface="微软雅黑" panose="020B0503020204020204" pitchFamily="34" charset="-122"/>
              </a:rPr>
              <a:t>.</a:t>
            </a:r>
            <a:r>
              <a:rPr lang="zh-CN" altLang="en-US" sz="1300" dirty="0" smtClean="0">
                <a:solidFill>
                  <a:srgbClr val="666666"/>
                </a:solidFill>
                <a:ea typeface="微软雅黑" panose="020B0503020204020204" pitchFamily="34" charset="-122"/>
              </a:rPr>
              <a:t> </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Position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err="1" smtClean="0">
                <a:solidFill>
                  <a:srgbClr val="666666"/>
                </a:solidFill>
                <a:ea typeface="微软雅黑" panose="020B0503020204020204" pitchFamily="34" charset="-122"/>
              </a:rPr>
              <a:t>Roadheader</a:t>
            </a:r>
            <a:r>
              <a:rPr lang="en-US" altLang="zh-CN" sz="1300" dirty="0" smtClean="0">
                <a:solidFill>
                  <a:srgbClr val="666666"/>
                </a:solidFill>
                <a:ea typeface="微软雅黑" panose="020B0503020204020204" pitchFamily="34" charset="-122"/>
              </a:rPr>
              <a:t>:</a:t>
            </a:r>
          </a:p>
          <a:p>
            <a:pPr indent="288000" algn="just">
              <a:lnSpc>
                <a:spcPts val="1800"/>
              </a:lnSpc>
            </a:pPr>
            <a:r>
              <a:rPr lang="en-US" altLang="zh-CN" sz="1300" dirty="0" smtClean="0">
                <a:solidFill>
                  <a:srgbClr val="666666"/>
                </a:solidFill>
                <a:ea typeface="微软雅黑" panose="020B0503020204020204" pitchFamily="34" charset="-122"/>
              </a:rPr>
              <a:t>Position /</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Posture</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Corresponds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with</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the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standard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status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r>
              <a:rPr lang="zh-CN" altLang="en-US" sz="1300" dirty="0" smtClean="0">
                <a:solidFill>
                  <a:srgbClr val="666666"/>
                </a:solidFill>
                <a:ea typeface="微软雅黑" panose="020B0503020204020204" pitchFamily="34" charset="-122"/>
              </a:rPr>
              <a:t>；</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Parameters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Camera</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Use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ISO,</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etc.</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Keep</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parameters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fixed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during</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excavation</a:t>
            </a:r>
            <a:r>
              <a:rPr lang="zh-CN" altLang="en-US" sz="1300" dirty="0" smtClean="0">
                <a:solidFill>
                  <a:srgbClr val="666666"/>
                </a:solidFill>
                <a:ea typeface="微软雅黑" panose="020B0503020204020204" pitchFamily="34" charset="-122"/>
              </a:rPr>
              <a:t>；</a:t>
            </a:r>
            <a:endParaRPr lang="en-US" altLang="zh-CN" sz="1300" dirty="0" smtClean="0">
              <a:solidFill>
                <a:srgbClr val="666666"/>
              </a:solidFill>
              <a:ea typeface="微软雅黑" panose="020B0503020204020204" pitchFamily="34" charset="-122"/>
            </a:endParaRPr>
          </a:p>
          <a:p>
            <a:pPr algn="just">
              <a:lnSpc>
                <a:spcPts val="1800"/>
              </a:lnSpc>
            </a:pPr>
            <a:r>
              <a:rPr lang="en-US" altLang="zh-CN" sz="1300" dirty="0" smtClean="0">
                <a:solidFill>
                  <a:srgbClr val="666666"/>
                </a:solidFill>
                <a:ea typeface="微软雅黑" panose="020B0503020204020204" pitchFamily="34" charset="-122"/>
              </a:rPr>
              <a:t>Layout</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of</a:t>
            </a:r>
            <a:r>
              <a:rPr lang="zh-CN" altLang="en-US" sz="1300" dirty="0" smtClean="0">
                <a:solidFill>
                  <a:srgbClr val="666666"/>
                </a:solidFill>
                <a:ea typeface="微软雅黑" panose="020B0503020204020204" pitchFamily="34" charset="-122"/>
              </a:rPr>
              <a:t> </a:t>
            </a:r>
            <a:r>
              <a:rPr lang="en-US" altLang="zh-CN" sz="1300" dirty="0">
                <a:solidFill>
                  <a:srgbClr val="666666"/>
                </a:solidFill>
                <a:ea typeface="微软雅黑" panose="020B0503020204020204" pitchFamily="34" charset="-122"/>
              </a:rPr>
              <a:t>L</a:t>
            </a:r>
            <a:r>
              <a:rPr lang="en-US" altLang="zh-CN" sz="1300" dirty="0" smtClean="0">
                <a:solidFill>
                  <a:srgbClr val="666666"/>
                </a:solidFill>
                <a:ea typeface="微软雅黑" panose="020B0503020204020204" pitchFamily="34" charset="-122"/>
              </a:rPr>
              <a:t>aser</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Beams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Selection</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a:p>
            <a:pPr indent="288000" algn="just">
              <a:lnSpc>
                <a:spcPts val="1800"/>
              </a:lnSpc>
            </a:pPr>
            <a:r>
              <a:rPr lang="en-US" altLang="zh-CN" sz="1300" dirty="0" smtClean="0">
                <a:solidFill>
                  <a:srgbClr val="666666"/>
                </a:solidFill>
                <a:ea typeface="微软雅黑" panose="020B0503020204020204" pitchFamily="34" charset="-122"/>
              </a:rPr>
              <a:t>Layout</a:t>
            </a:r>
            <a:r>
              <a:rPr lang="zh-CN" altLang="en-US" sz="1300" dirty="0" smtClean="0">
                <a:solidFill>
                  <a:srgbClr val="666666"/>
                </a:solidFill>
                <a:ea typeface="微软雅黑" panose="020B0503020204020204" pitchFamily="34" charset="-122"/>
              </a:rPr>
              <a:t>：</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horizontal</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distance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between</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laser</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beams</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and</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appropriate</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focal</a:t>
            </a:r>
            <a:r>
              <a:rPr lang="zh-CN" altLang="en-US" sz="1300" dirty="0" smtClean="0">
                <a:solidFill>
                  <a:srgbClr val="666666"/>
                </a:solidFill>
                <a:ea typeface="微软雅黑" panose="020B0503020204020204" pitchFamily="34" charset="-122"/>
              </a:rPr>
              <a:t> </a:t>
            </a:r>
            <a:r>
              <a:rPr lang="en-US" altLang="zh-CN" sz="1300" dirty="0" smtClean="0">
                <a:solidFill>
                  <a:srgbClr val="666666"/>
                </a:solidFill>
                <a:ea typeface="微软雅黑" panose="020B0503020204020204" pitchFamily="34" charset="-122"/>
              </a:rPr>
              <a:t>length</a:t>
            </a:r>
          </a:p>
          <a:p>
            <a:pPr indent="288000" algn="just">
              <a:lnSpc>
                <a:spcPts val="1800"/>
              </a:lnSpc>
            </a:pPr>
            <a:r>
              <a:rPr lang="en-US" altLang="zh-CN" sz="1300" dirty="0" smtClean="0">
                <a:solidFill>
                  <a:srgbClr val="666666"/>
                </a:solidFill>
                <a:ea typeface="微软雅黑" panose="020B0503020204020204" pitchFamily="34" charset="-122"/>
              </a:rPr>
              <a:t>Selection</a:t>
            </a:r>
            <a:r>
              <a:rPr lang="zh-CN" altLang="en-US" sz="1300" dirty="0" smtClean="0">
                <a:solidFill>
                  <a:srgbClr val="666666"/>
                </a:solidFill>
                <a:ea typeface="微软雅黑" panose="020B0503020204020204" pitchFamily="34" charset="-122"/>
              </a:rPr>
              <a:t>：</a:t>
            </a:r>
            <a:r>
              <a:rPr lang="en-US" altLang="zh-CN" sz="1300" b="1" dirty="0" smtClean="0">
                <a:solidFill>
                  <a:srgbClr val="666666"/>
                </a:solidFill>
                <a:ea typeface="微软雅黑" panose="020B0503020204020204" pitchFamily="34" charset="-122"/>
              </a:rPr>
              <a:t>Red</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Laser</a:t>
            </a:r>
            <a:r>
              <a:rPr lang="zh-CN" altLang="en-US" sz="1300" b="1" dirty="0" smtClean="0">
                <a:solidFill>
                  <a:srgbClr val="666666"/>
                </a:solidFill>
                <a:ea typeface="微软雅黑" panose="020B0503020204020204" pitchFamily="34" charset="-122"/>
              </a:rPr>
              <a:t>，</a:t>
            </a:r>
            <a:r>
              <a:rPr lang="en-US" altLang="zh-CN" sz="1300" b="1" dirty="0">
                <a:solidFill>
                  <a:srgbClr val="666666"/>
                </a:solidFill>
                <a:ea typeface="微软雅黑" panose="020B0503020204020204" pitchFamily="34" charset="-122"/>
              </a:rPr>
              <a:t>l</a:t>
            </a:r>
            <a:r>
              <a:rPr lang="en-US" altLang="zh-CN" sz="1300" b="1" dirty="0" smtClean="0">
                <a:solidFill>
                  <a:srgbClr val="666666"/>
                </a:solidFill>
                <a:ea typeface="微软雅黑" panose="020B0503020204020204" pitchFamily="34" charset="-122"/>
              </a:rPr>
              <a:t>ong</a:t>
            </a:r>
            <a:r>
              <a:rPr lang="zh-CN" altLang="en-US" sz="1300" b="1" dirty="0" smtClean="0">
                <a:solidFill>
                  <a:srgbClr val="666666"/>
                </a:solidFill>
                <a:ea typeface="微软雅黑" panose="020B0503020204020204" pitchFamily="34" charset="-122"/>
              </a:rPr>
              <a:t> </a:t>
            </a:r>
            <a:r>
              <a:rPr lang="en-US" altLang="zh-CN" sz="1300" b="1" dirty="0" smtClean="0">
                <a:solidFill>
                  <a:srgbClr val="666666"/>
                </a:solidFill>
                <a:ea typeface="微软雅黑" panose="020B0503020204020204" pitchFamily="34" charset="-122"/>
              </a:rPr>
              <a:t>wavelength</a:t>
            </a:r>
            <a:r>
              <a:rPr lang="zh-CN" altLang="en-US" sz="1300" b="1" dirty="0" smtClean="0">
                <a:solidFill>
                  <a:srgbClr val="666666"/>
                </a:solidFill>
                <a:ea typeface="微软雅黑" panose="020B0503020204020204" pitchFamily="34" charset="-122"/>
              </a:rPr>
              <a:t>，</a:t>
            </a:r>
            <a:r>
              <a:rPr lang="en-US" altLang="zh-CN" sz="1300" b="1" dirty="0">
                <a:solidFill>
                  <a:srgbClr val="666666"/>
                </a:solidFill>
                <a:ea typeface="微软雅黑" panose="020B0503020204020204" pitchFamily="34" charset="-122"/>
              </a:rPr>
              <a:t>s</a:t>
            </a:r>
            <a:r>
              <a:rPr lang="en-US" altLang="zh-CN" sz="1300" b="1" dirty="0" smtClean="0">
                <a:solidFill>
                  <a:srgbClr val="666666"/>
                </a:solidFill>
                <a:ea typeface="微软雅黑" panose="020B0503020204020204" pitchFamily="34" charset="-122"/>
              </a:rPr>
              <a:t>mall</a:t>
            </a:r>
            <a:r>
              <a:rPr lang="zh-CN" altLang="en-US" sz="1300" b="1" dirty="0" smtClean="0">
                <a:solidFill>
                  <a:srgbClr val="666666"/>
                </a:solidFill>
                <a:ea typeface="微软雅黑" panose="020B0503020204020204" pitchFamily="34" charset="-122"/>
              </a:rPr>
              <a:t> </a:t>
            </a:r>
            <a:r>
              <a:rPr lang="en-US" altLang="zh-CN" sz="1300" b="1" dirty="0">
                <a:solidFill>
                  <a:srgbClr val="666666"/>
                </a:solidFill>
                <a:ea typeface="微软雅黑" panose="020B0503020204020204" pitchFamily="34" charset="-122"/>
              </a:rPr>
              <a:t>s</a:t>
            </a:r>
            <a:r>
              <a:rPr lang="en-US" altLang="zh-CN" sz="1300" b="1" dirty="0" smtClean="0">
                <a:solidFill>
                  <a:srgbClr val="666666"/>
                </a:solidFill>
                <a:ea typeface="微软雅黑" panose="020B0503020204020204" pitchFamily="34" charset="-122"/>
              </a:rPr>
              <a:t>cattering</a:t>
            </a:r>
            <a:r>
              <a:rPr lang="zh-CN" altLang="en-US" sz="1300" b="1" dirty="0" smtClean="0">
                <a:solidFill>
                  <a:srgbClr val="666666"/>
                </a:solidFill>
                <a:ea typeface="微软雅黑" panose="020B0503020204020204" pitchFamily="34" charset="-122"/>
              </a:rPr>
              <a:t> </a:t>
            </a:r>
            <a:r>
              <a:rPr lang="en-US" altLang="zh-CN" sz="1300" b="1" dirty="0">
                <a:solidFill>
                  <a:srgbClr val="666666"/>
                </a:solidFill>
                <a:ea typeface="微软雅黑" panose="020B0503020204020204" pitchFamily="34" charset="-122"/>
              </a:rPr>
              <a:t>e</a:t>
            </a:r>
            <a:r>
              <a:rPr lang="en-US" altLang="zh-CN" sz="1300" b="1" dirty="0" smtClean="0">
                <a:solidFill>
                  <a:srgbClr val="666666"/>
                </a:solidFill>
                <a:ea typeface="微软雅黑" panose="020B0503020204020204" pitchFamily="34" charset="-122"/>
              </a:rPr>
              <a:t>ffects</a:t>
            </a:r>
            <a:r>
              <a:rPr lang="zh-CN" altLang="en-US" sz="1300" dirty="0" smtClean="0">
                <a:solidFill>
                  <a:srgbClr val="666666"/>
                </a:solidFill>
                <a:ea typeface="微软雅黑" panose="020B0503020204020204" pitchFamily="34" charset="-122"/>
              </a:rPr>
              <a:t>；</a:t>
            </a:r>
            <a:endParaRPr lang="en-US" altLang="zh-CN" sz="1300" dirty="0">
              <a:solidFill>
                <a:srgbClr val="666666"/>
              </a:solidFill>
              <a:ea typeface="微软雅黑" panose="020B0503020204020204" pitchFamily="34" charset="-122"/>
            </a:endParaRPr>
          </a:p>
        </p:txBody>
      </p:sp>
      <p:grpSp>
        <p:nvGrpSpPr>
          <p:cNvPr id="30" name="组合 40"/>
          <p:cNvGrpSpPr>
            <a:grpSpLocks noChangeAspect="1"/>
          </p:cNvGrpSpPr>
          <p:nvPr/>
        </p:nvGrpSpPr>
        <p:grpSpPr>
          <a:xfrm>
            <a:off x="296234" y="877777"/>
            <a:ext cx="1634643" cy="1645920"/>
            <a:chOff x="639593" y="2275794"/>
            <a:chExt cx="1341891" cy="1351148"/>
          </a:xfrm>
        </p:grpSpPr>
        <p:grpSp>
          <p:nvGrpSpPr>
            <p:cNvPr id="31" name="组合 20"/>
            <p:cNvGrpSpPr/>
            <p:nvPr/>
          </p:nvGrpSpPr>
          <p:grpSpPr>
            <a:xfrm flipV="1">
              <a:off x="639593" y="2275794"/>
              <a:ext cx="1341891" cy="1351148"/>
              <a:chOff x="3420609" y="2342470"/>
              <a:chExt cx="2383516" cy="2399959"/>
            </a:xfrm>
          </p:grpSpPr>
          <p:sp>
            <p:nvSpPr>
              <p:cNvPr id="34" name="饼形 21"/>
              <p:cNvSpPr/>
              <p:nvPr/>
            </p:nvSpPr>
            <p:spPr>
              <a:xfrm>
                <a:off x="3420609" y="2359137"/>
                <a:ext cx="2383292" cy="2383292"/>
              </a:xfrm>
              <a:prstGeom prst="pie">
                <a:avLst>
                  <a:gd name="adj1" fmla="val 0"/>
                  <a:gd name="adj2" fmla="val 10735662"/>
                </a:avLst>
              </a:prstGeom>
              <a:solidFill>
                <a:srgbClr val="7C233E"/>
              </a:solid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35" name="饼形 22"/>
              <p:cNvSpPr/>
              <p:nvPr/>
            </p:nvSpPr>
            <p:spPr>
              <a:xfrm flipV="1">
                <a:off x="3420833" y="2342470"/>
                <a:ext cx="2383292" cy="2383292"/>
              </a:xfrm>
              <a:prstGeom prst="pie">
                <a:avLst>
                  <a:gd name="adj1" fmla="val 0"/>
                  <a:gd name="adj2" fmla="val 10860741"/>
                </a:avLst>
              </a:prstGeom>
              <a:noFill/>
              <a:ln w="28575">
                <a:solidFill>
                  <a:srgbClr val="7C23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2" name="文本框 23"/>
            <p:cNvSpPr txBox="1"/>
            <p:nvPr/>
          </p:nvSpPr>
          <p:spPr>
            <a:xfrm>
              <a:off x="737578" y="2458361"/>
              <a:ext cx="1148489" cy="480046"/>
            </a:xfrm>
            <a:prstGeom prst="rect">
              <a:avLst/>
            </a:prstGeom>
            <a:noFill/>
          </p:spPr>
          <p:txBody>
            <a:bodyPr wrap="square"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Standard</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status</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文本框 36"/>
            <p:cNvSpPr txBox="1"/>
            <p:nvPr/>
          </p:nvSpPr>
          <p:spPr>
            <a:xfrm>
              <a:off x="694509" y="3014938"/>
              <a:ext cx="1232058" cy="480046"/>
            </a:xfrm>
            <a:prstGeom prst="rect">
              <a:avLst/>
            </a:prstGeom>
            <a:noFill/>
          </p:spPr>
          <p:txBody>
            <a:bodyPr wrap="square" rtlCol="0">
              <a:spAutoFit/>
            </a:bodyPr>
            <a:lstStyle/>
            <a:p>
              <a:pPr algn="ctr"/>
              <a:r>
                <a:rPr lang="en-US" altLang="zh-CN" sz="1600" dirty="0" smtClean="0">
                  <a:solidFill>
                    <a:srgbClr val="7C233E"/>
                  </a:solidFill>
                  <a:latin typeface="微软雅黑" panose="020B0503020204020204" pitchFamily="34" charset="-122"/>
                  <a:ea typeface="微软雅黑" panose="020B0503020204020204" pitchFamily="34" charset="-122"/>
                </a:rPr>
                <a:t>Position</a:t>
              </a:r>
            </a:p>
            <a:p>
              <a:pPr algn="ctr"/>
              <a:r>
                <a:rPr lang="en-US" altLang="zh-CN" sz="1600" dirty="0" smtClean="0">
                  <a:solidFill>
                    <a:srgbClr val="7C233E"/>
                  </a:solidFill>
                  <a:latin typeface="微软雅黑" panose="020B0503020204020204" pitchFamily="34" charset="-122"/>
                  <a:ea typeface="微软雅黑" panose="020B0503020204020204" pitchFamily="34" charset="-122"/>
                </a:rPr>
                <a:t>/Posture</a:t>
              </a:r>
              <a:endParaRPr lang="zh-HK" altLang="en-US" sz="1600" dirty="0">
                <a:solidFill>
                  <a:srgbClr val="7C233E"/>
                </a:solidFill>
                <a:latin typeface="微软雅黑" panose="020B0503020204020204" pitchFamily="34" charset="-122"/>
                <a:ea typeface="微软雅黑" panose="020B0503020204020204" pitchFamily="34" charset="-122"/>
              </a:endParaRPr>
            </a:p>
          </p:txBody>
        </p:sp>
      </p:grpSp>
      <p:sp>
        <p:nvSpPr>
          <p:cNvPr id="36" name="文本框 52"/>
          <p:cNvSpPr txBox="1"/>
          <p:nvPr/>
        </p:nvSpPr>
        <p:spPr>
          <a:xfrm>
            <a:off x="449451" y="2562816"/>
            <a:ext cx="1419730" cy="369332"/>
          </a:xfrm>
          <a:prstGeom prst="rect">
            <a:avLst/>
          </a:prstGeom>
          <a:noFill/>
        </p:spPr>
        <p:txBody>
          <a:bodyPr wrap="square" rtlCol="0">
            <a:spAutoFit/>
          </a:bodyPr>
          <a:lstStyle/>
          <a:p>
            <a:pPr algn="ctr"/>
            <a:r>
              <a:rPr lang="en-US" altLang="zh-CN" b="1" smtClean="0">
                <a:solidFill>
                  <a:srgbClr val="7C233E"/>
                </a:solidFill>
                <a:latin typeface="微软雅黑" panose="020B0503020204020204" pitchFamily="34" charset="-122"/>
                <a:ea typeface="微软雅黑" panose="020B0503020204020204" pitchFamily="34" charset="-122"/>
              </a:rPr>
              <a:t>Step</a:t>
            </a:r>
            <a:r>
              <a:rPr lang="zh-CN" altLang="en-US" b="1" dirty="0" smtClean="0">
                <a:solidFill>
                  <a:srgbClr val="7C233E"/>
                </a:solidFill>
                <a:latin typeface="微软雅黑" panose="020B0503020204020204" pitchFamily="34" charset="-122"/>
                <a:ea typeface="微软雅黑" panose="020B0503020204020204" pitchFamily="34" charset="-122"/>
              </a:rPr>
              <a:t> </a:t>
            </a:r>
            <a:r>
              <a:rPr lang="en-US" altLang="zh-CN" b="1" dirty="0" smtClean="0">
                <a:solidFill>
                  <a:srgbClr val="7C233E"/>
                </a:solidFill>
                <a:latin typeface="微软雅黑" panose="020B0503020204020204" pitchFamily="34" charset="-122"/>
                <a:ea typeface="微软雅黑" panose="020B0503020204020204" pitchFamily="34" charset="-122"/>
              </a:rPr>
              <a:t>One</a:t>
            </a:r>
            <a:endParaRPr lang="zh-HK" altLang="en-US" b="1" dirty="0">
              <a:solidFill>
                <a:srgbClr val="7C233E"/>
              </a:solidFill>
              <a:latin typeface="微软雅黑" panose="020B0503020204020204" pitchFamily="34" charset="-122"/>
              <a:ea typeface="微软雅黑" panose="020B0503020204020204" pitchFamily="34" charset="-122"/>
            </a:endParaRPr>
          </a:p>
        </p:txBody>
      </p:sp>
      <p:sp>
        <p:nvSpPr>
          <p:cNvPr id="38" name="矩形 38"/>
          <p:cNvSpPr/>
          <p:nvPr/>
        </p:nvSpPr>
        <p:spPr>
          <a:xfrm>
            <a:off x="1359964" y="123354"/>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cxnSp>
        <p:nvCxnSpPr>
          <p:cNvPr id="39" name="直接连接符 97"/>
          <p:cNvCxnSpPr/>
          <p:nvPr/>
        </p:nvCxnSpPr>
        <p:spPr>
          <a:xfrm>
            <a:off x="1303376"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44"/>
          <p:cNvSpPr txBox="1"/>
          <p:nvPr/>
        </p:nvSpPr>
        <p:spPr>
          <a:xfrm>
            <a:off x="1352481" y="144918"/>
            <a:ext cx="1252353"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300" b="1" spc="300" dirty="0" smtClean="0">
                <a:solidFill>
                  <a:srgbClr val="666666"/>
                </a:solidFill>
                <a:ea typeface="微软雅黑" panose="020B0503020204020204" pitchFamily="34" charset="-122"/>
              </a:rPr>
              <a:t>Model</a:t>
            </a:r>
            <a:endParaRPr lang="zh-CN" altLang="en-US" sz="1300" b="1" spc="300" dirty="0">
              <a:solidFill>
                <a:srgbClr val="666666"/>
              </a:solidFill>
              <a:ea typeface="微软雅黑" panose="020B0503020204020204" pitchFamily="34" charset="-122"/>
            </a:endParaRPr>
          </a:p>
        </p:txBody>
      </p:sp>
      <p:cxnSp>
        <p:nvCxnSpPr>
          <p:cNvPr id="41" name="直接连接符 103"/>
          <p:cNvCxnSpPr/>
          <p:nvPr/>
        </p:nvCxnSpPr>
        <p:spPr>
          <a:xfrm>
            <a:off x="2656621"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104"/>
          <p:cNvCxnSpPr/>
          <p:nvPr/>
        </p:nvCxnSpPr>
        <p:spPr>
          <a:xfrm>
            <a:off x="4028928" y="120204"/>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文本框 96"/>
          <p:cNvSpPr txBox="1"/>
          <p:nvPr/>
        </p:nvSpPr>
        <p:spPr>
          <a:xfrm>
            <a:off x="0" y="132561"/>
            <a:ext cx="1495166"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Background</a:t>
            </a:r>
            <a:endParaRPr lang="zh-CN" altLang="en-US" sz="1300" b="1" spc="300" dirty="0">
              <a:solidFill>
                <a:schemeClr val="bg1"/>
              </a:solidFill>
              <a:ea typeface="微软雅黑" panose="020B0503020204020204" pitchFamily="34" charset="-122"/>
            </a:endParaRPr>
          </a:p>
        </p:txBody>
      </p:sp>
      <p:sp>
        <p:nvSpPr>
          <p:cNvPr id="44" name="文本框 40"/>
          <p:cNvSpPr txBox="1"/>
          <p:nvPr/>
        </p:nvSpPr>
        <p:spPr>
          <a:xfrm>
            <a:off x="2680310" y="144918"/>
            <a:ext cx="136699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Experiment</a:t>
            </a:r>
            <a:endParaRPr lang="zh-HK" altLang="en-US" sz="1300" b="1" spc="300" dirty="0">
              <a:solidFill>
                <a:schemeClr val="bg1"/>
              </a:solidFill>
              <a:ea typeface="微软雅黑" panose="020B0503020204020204" pitchFamily="34" charset="-122"/>
            </a:endParaRPr>
          </a:p>
        </p:txBody>
      </p:sp>
      <p:sp>
        <p:nvSpPr>
          <p:cNvPr id="45" name="文本框 41"/>
          <p:cNvSpPr txBox="1"/>
          <p:nvPr/>
        </p:nvSpPr>
        <p:spPr>
          <a:xfrm>
            <a:off x="4100522" y="144918"/>
            <a:ext cx="2992254" cy="292388"/>
          </a:xfrm>
          <a:prstGeom prst="rect">
            <a:avLst/>
          </a:prstGeom>
          <a:noFill/>
        </p:spPr>
        <p:txBody>
          <a:bodyPr wrap="square" rtlCol="0">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00" b="1" spc="300" dirty="0" smtClean="0">
                <a:solidFill>
                  <a:schemeClr val="bg1"/>
                </a:solidFill>
                <a:ea typeface="微软雅黑" panose="020B0503020204020204" pitchFamily="34" charset="-122"/>
              </a:rPr>
              <a:t>Conclusion&amp;</a:t>
            </a:r>
            <a:r>
              <a:rPr lang="zh-CN" altLang="en-US" sz="1300" b="1" spc="300" dirty="0" smtClean="0">
                <a:solidFill>
                  <a:schemeClr val="bg1"/>
                </a:solidFill>
                <a:ea typeface="微软雅黑" panose="020B0503020204020204" pitchFamily="34" charset="-122"/>
              </a:rPr>
              <a:t> </a:t>
            </a:r>
            <a:r>
              <a:rPr lang="en-US" altLang="zh-CN" sz="1300" b="1" spc="300" dirty="0" smtClean="0">
                <a:solidFill>
                  <a:schemeClr val="bg1"/>
                </a:solidFill>
                <a:ea typeface="微软雅黑" panose="020B0503020204020204" pitchFamily="34" charset="-122"/>
              </a:rPr>
              <a:t>Application</a:t>
            </a:r>
            <a:endParaRPr lang="zh-HK" altLang="en-US" sz="1300" b="1" spc="3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861964092"/>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第一PPT模板网-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模板网-WWW.1PPT.COM ">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2412</TotalTime>
  <Words>3187</Words>
  <Application>Microsoft Macintosh PowerPoint</Application>
  <PresentationFormat>On-screen Show (4:3)</PresentationFormat>
  <Paragraphs>393</Paragraphs>
  <Slides>22</Slides>
  <Notes>17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4" baseType="lpstr">
      <vt:lpstr>Calibri</vt:lpstr>
      <vt:lpstr>Calibri Light</vt:lpstr>
      <vt:lpstr>Cambria Math</vt:lpstr>
      <vt:lpstr>Microsoft YaHei</vt:lpstr>
      <vt:lpstr>Times New Roman</vt:lpstr>
      <vt:lpstr>宋体</vt:lpstr>
      <vt:lpstr>微软雅黑</vt:lpstr>
      <vt:lpstr>新細明體</vt:lpstr>
      <vt:lpstr>Arial</vt:lpstr>
      <vt:lpstr>第一PPT模板网-WWW.1PPT.COM</vt:lpstr>
      <vt:lpstr>第一PPT模板网-WWW.1PPT.COM </vt:lpstr>
      <vt:lpstr>Equation</vt:lpstr>
      <vt:lpstr>PowerPoint Presentation</vt:lpstr>
      <vt:lpstr>Abstract of My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dc:description>第一PPT模板网-WWW.1PPT.COM</dc:description>
  <cp:lastModifiedBy>CHENG CHEN</cp:lastModifiedBy>
  <cp:revision>248</cp:revision>
  <dcterms:created xsi:type="dcterms:W3CDTF">2015-02-19T23:46:49Z</dcterms:created>
  <dcterms:modified xsi:type="dcterms:W3CDTF">2017-03-06T11:40:25Z</dcterms:modified>
</cp:coreProperties>
</file>